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4"/>
  </p:sldMasterIdLst>
  <p:notesMasterIdLst>
    <p:notesMasterId r:id="rId48"/>
  </p:notesMasterIdLst>
  <p:sldIdLst>
    <p:sldId id="257" r:id="rId5"/>
    <p:sldId id="259" r:id="rId6"/>
    <p:sldId id="258" r:id="rId7"/>
    <p:sldId id="262" r:id="rId8"/>
    <p:sldId id="309" r:id="rId9"/>
    <p:sldId id="260" r:id="rId10"/>
    <p:sldId id="316" r:id="rId11"/>
    <p:sldId id="312" r:id="rId12"/>
    <p:sldId id="310" r:id="rId13"/>
    <p:sldId id="261" r:id="rId14"/>
    <p:sldId id="314" r:id="rId15"/>
    <p:sldId id="313" r:id="rId16"/>
    <p:sldId id="263" r:id="rId17"/>
    <p:sldId id="311" r:id="rId18"/>
    <p:sldId id="264" r:id="rId19"/>
    <p:sldId id="277" r:id="rId20"/>
    <p:sldId id="279" r:id="rId21"/>
    <p:sldId id="278" r:id="rId22"/>
    <p:sldId id="265" r:id="rId23"/>
    <p:sldId id="280" r:id="rId24"/>
    <p:sldId id="282" r:id="rId25"/>
    <p:sldId id="285" r:id="rId26"/>
    <p:sldId id="286" r:id="rId27"/>
    <p:sldId id="307" r:id="rId28"/>
    <p:sldId id="287" r:id="rId29"/>
    <p:sldId id="292" r:id="rId30"/>
    <p:sldId id="297" r:id="rId31"/>
    <p:sldId id="284" r:id="rId32"/>
    <p:sldId id="295" r:id="rId33"/>
    <p:sldId id="296" r:id="rId34"/>
    <p:sldId id="298" r:id="rId35"/>
    <p:sldId id="294" r:id="rId36"/>
    <p:sldId id="283" r:id="rId37"/>
    <p:sldId id="293" r:id="rId38"/>
    <p:sldId id="299" r:id="rId39"/>
    <p:sldId id="300" r:id="rId40"/>
    <p:sldId id="301" r:id="rId41"/>
    <p:sldId id="274" r:id="rId42"/>
    <p:sldId id="306" r:id="rId43"/>
    <p:sldId id="302" r:id="rId44"/>
    <p:sldId id="305" r:id="rId45"/>
    <p:sldId id="303" r:id="rId46"/>
    <p:sldId id="315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4" autoAdjust="0"/>
    <p:restoredTop sz="93677" autoAdjust="0"/>
  </p:normalViewPr>
  <p:slideViewPr>
    <p:cSldViewPr snapToGrid="0">
      <p:cViewPr varScale="1">
        <p:scale>
          <a:sx n="84" d="100"/>
          <a:sy n="84" d="100"/>
        </p:scale>
        <p:origin x="6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0FD8F-0050-42E3-8B3A-6ED7CFB9852E}" type="doc">
      <dgm:prSet loTypeId="urn:microsoft.com/office/officeart/2009/3/layout/StepUpProcess" loCatId="process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B5D7D5-6A1C-4ABC-8850-759A9D876047}">
      <dgm:prSet custT="1"/>
      <dgm:spPr/>
      <dgm:t>
        <a:bodyPr/>
        <a:lstStyle/>
        <a:p>
          <a:r>
            <a:rPr lang="en-US" sz="2600" b="1" dirty="0">
              <a:solidFill>
                <a:srgbClr val="002060"/>
              </a:solidFill>
            </a:rPr>
            <a:t>Caribbean School of Nursing (CSON)</a:t>
          </a:r>
        </a:p>
      </dgm:t>
    </dgm:pt>
    <dgm:pt modelId="{D8874F40-D7B0-41DE-BB6F-A6014FEAB2D7}" type="parTrans" cxnId="{C5202EE1-10E9-4076-9D55-9E0CF8B152AF}">
      <dgm:prSet/>
      <dgm:spPr/>
      <dgm:t>
        <a:bodyPr/>
        <a:lstStyle/>
        <a:p>
          <a:endParaRPr lang="en-US"/>
        </a:p>
      </dgm:t>
    </dgm:pt>
    <dgm:pt modelId="{BD6E0A2E-99C8-4F5A-971A-CD211D1099FF}" type="sibTrans" cxnId="{C5202EE1-10E9-4076-9D55-9E0CF8B152AF}">
      <dgm:prSet/>
      <dgm:spPr/>
      <dgm:t>
        <a:bodyPr/>
        <a:lstStyle/>
        <a:p>
          <a:endParaRPr lang="en-US"/>
        </a:p>
      </dgm:t>
    </dgm:pt>
    <dgm:pt modelId="{96262926-A67D-4E4E-9515-5EBC67F0B634}">
      <dgm:prSet custT="1"/>
      <dgm:spPr/>
      <dgm:t>
        <a:bodyPr/>
        <a:lstStyle/>
        <a:p>
          <a:pPr algn="l"/>
          <a:r>
            <a:rPr lang="en-US" sz="2000" b="1" dirty="0"/>
            <a:t>Mr. Abubakar Usman, Montego Bay Campus</a:t>
          </a:r>
        </a:p>
      </dgm:t>
    </dgm:pt>
    <dgm:pt modelId="{EC74E552-C501-4B0E-9400-E8B410F53D50}" type="parTrans" cxnId="{8C5B110A-FBC3-4CBF-BED2-413E87D4DAD5}">
      <dgm:prSet/>
      <dgm:spPr/>
      <dgm:t>
        <a:bodyPr/>
        <a:lstStyle/>
        <a:p>
          <a:endParaRPr lang="en-US"/>
        </a:p>
      </dgm:t>
    </dgm:pt>
    <dgm:pt modelId="{1DA7ACEB-F642-43C1-BCB5-F580B9B985B9}" type="sibTrans" cxnId="{8C5B110A-FBC3-4CBF-BED2-413E87D4DAD5}">
      <dgm:prSet/>
      <dgm:spPr/>
      <dgm:t>
        <a:bodyPr/>
        <a:lstStyle/>
        <a:p>
          <a:endParaRPr lang="en-US"/>
        </a:p>
      </dgm:t>
    </dgm:pt>
    <dgm:pt modelId="{C5146535-FD3D-4589-98A3-623B8DA4B8DB}">
      <dgm:prSet custT="1"/>
      <dgm:spPr/>
      <dgm:t>
        <a:bodyPr/>
        <a:lstStyle/>
        <a:p>
          <a:r>
            <a:rPr lang="en-US" sz="2800" b="1" dirty="0">
              <a:solidFill>
                <a:schemeClr val="accent4">
                  <a:lumMod val="50000"/>
                </a:schemeClr>
              </a:solidFill>
            </a:rPr>
            <a:t>School of Allied Health &amp; Wellness (SAHW)</a:t>
          </a:r>
        </a:p>
      </dgm:t>
    </dgm:pt>
    <dgm:pt modelId="{20848F78-EC70-4162-96CE-CC68006930F0}" type="parTrans" cxnId="{8EBF857E-7408-4941-91E4-293B0F59EEF7}">
      <dgm:prSet/>
      <dgm:spPr/>
      <dgm:t>
        <a:bodyPr/>
        <a:lstStyle/>
        <a:p>
          <a:endParaRPr lang="en-US"/>
        </a:p>
      </dgm:t>
    </dgm:pt>
    <dgm:pt modelId="{7A3CCAF8-AC3A-401E-AEDD-44BBC1AA9C31}" type="sibTrans" cxnId="{8EBF857E-7408-4941-91E4-293B0F59EEF7}">
      <dgm:prSet/>
      <dgm:spPr/>
      <dgm:t>
        <a:bodyPr/>
        <a:lstStyle/>
        <a:p>
          <a:endParaRPr lang="en-US"/>
        </a:p>
      </dgm:t>
    </dgm:pt>
    <dgm:pt modelId="{09C152DA-7620-4852-8162-A77EC3609F3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>
              <a:solidFill>
                <a:schemeClr val="tx2">
                  <a:lumMod val="90000"/>
                  <a:lumOff val="10000"/>
                </a:schemeClr>
              </a:solidFill>
            </a:rPr>
            <a:t>School of Pharmacy (SOP) </a:t>
          </a:r>
        </a:p>
        <a:p>
          <a:pPr marL="0"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dirty="0"/>
        </a:p>
      </dgm:t>
    </dgm:pt>
    <dgm:pt modelId="{9F6D14C0-6C82-4CBD-8D6D-B0E117B6F2ED}" type="parTrans" cxnId="{23ECAC8B-17A4-4883-AA0E-06D66B7E788A}">
      <dgm:prSet/>
      <dgm:spPr/>
      <dgm:t>
        <a:bodyPr/>
        <a:lstStyle/>
        <a:p>
          <a:endParaRPr lang="en-US"/>
        </a:p>
      </dgm:t>
    </dgm:pt>
    <dgm:pt modelId="{0AE8D36D-0F0F-4206-AE39-0A2D73987B68}" type="sibTrans" cxnId="{23ECAC8B-17A4-4883-AA0E-06D66B7E788A}">
      <dgm:prSet/>
      <dgm:spPr/>
      <dgm:t>
        <a:bodyPr/>
        <a:lstStyle/>
        <a:p>
          <a:endParaRPr lang="en-US"/>
        </a:p>
      </dgm:t>
    </dgm:pt>
    <dgm:pt modelId="{446D0F9A-530D-41C9-84A7-1A55EBB6D7B3}">
      <dgm:prSet custT="1"/>
      <dgm:spPr/>
      <dgm:t>
        <a:bodyPr/>
        <a:lstStyle/>
        <a:p>
          <a:pPr algn="l"/>
          <a:r>
            <a:rPr lang="en-US" sz="2000" b="1" dirty="0"/>
            <a:t>Mrs. Deneise Walters,     </a:t>
          </a:r>
          <a:r>
            <a:rPr lang="en-US" sz="2000" b="1" dirty="0" err="1"/>
            <a:t>Papine</a:t>
          </a:r>
          <a:r>
            <a:rPr lang="en-US" sz="2000" b="1" dirty="0"/>
            <a:t> Campus</a:t>
          </a:r>
        </a:p>
      </dgm:t>
    </dgm:pt>
    <dgm:pt modelId="{9BFCB869-82B8-4827-B9DD-074C255B389B}" type="parTrans" cxnId="{631ED094-49D9-4D85-AE0B-04CA55B2F938}">
      <dgm:prSet/>
      <dgm:spPr/>
      <dgm:t>
        <a:bodyPr/>
        <a:lstStyle/>
        <a:p>
          <a:endParaRPr lang="en-US"/>
        </a:p>
      </dgm:t>
    </dgm:pt>
    <dgm:pt modelId="{1A2C7324-3D25-4436-AEA7-15387440883D}" type="sibTrans" cxnId="{631ED094-49D9-4D85-AE0B-04CA55B2F938}">
      <dgm:prSet/>
      <dgm:spPr/>
      <dgm:t>
        <a:bodyPr/>
        <a:lstStyle/>
        <a:p>
          <a:endParaRPr lang="en-US"/>
        </a:p>
      </dgm:t>
    </dgm:pt>
    <dgm:pt modelId="{DD829097-DD50-4F7A-B66B-1FC99B36C7F4}">
      <dgm:prSet custT="1"/>
      <dgm:spPr/>
      <dgm:t>
        <a:bodyPr/>
        <a:lstStyle/>
        <a:p>
          <a:r>
            <a:rPr lang="en-US" sz="2400" b="1" dirty="0"/>
            <a:t>Prof. Sonia Richards-Malcolm</a:t>
          </a:r>
        </a:p>
      </dgm:t>
    </dgm:pt>
    <dgm:pt modelId="{DCA6D2E8-7063-49C4-8A69-CEDE16124057}" type="parTrans" cxnId="{1CD91E66-0CA3-43DE-BD26-3A014D305865}">
      <dgm:prSet/>
      <dgm:spPr/>
      <dgm:t>
        <a:bodyPr/>
        <a:lstStyle/>
        <a:p>
          <a:endParaRPr lang="en-US"/>
        </a:p>
      </dgm:t>
    </dgm:pt>
    <dgm:pt modelId="{F67DAE71-DD13-45A2-B816-4432DE14A755}" type="sibTrans" cxnId="{1CD91E66-0CA3-43DE-BD26-3A014D305865}">
      <dgm:prSet/>
      <dgm:spPr/>
      <dgm:t>
        <a:bodyPr/>
        <a:lstStyle/>
        <a:p>
          <a:endParaRPr lang="en-US"/>
        </a:p>
      </dgm:t>
    </dgm:pt>
    <dgm:pt modelId="{B8DC9D40-486D-4976-8F12-B1080D386EAD}">
      <dgm:prSet custT="1"/>
      <dgm:spPr/>
      <dgm:t>
        <a:bodyPr/>
        <a:lstStyle/>
        <a:p>
          <a:pPr marL="171450" lvl="1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200" b="1" dirty="0"/>
            <a:t>Mrs. Tieca Harris Kidd</a:t>
          </a:r>
        </a:p>
      </dgm:t>
    </dgm:pt>
    <dgm:pt modelId="{506788A5-F142-4951-B2B1-4E69D6EA5BD9}" type="parTrans" cxnId="{0CE1F567-AD1C-45A8-93E4-F01ACFA8B58A}">
      <dgm:prSet/>
      <dgm:spPr/>
      <dgm:t>
        <a:bodyPr/>
        <a:lstStyle/>
        <a:p>
          <a:endParaRPr lang="en-US"/>
        </a:p>
      </dgm:t>
    </dgm:pt>
    <dgm:pt modelId="{DC0940A1-F31E-4898-A71C-8E69CC1412B2}" type="sibTrans" cxnId="{0CE1F567-AD1C-45A8-93E4-F01ACFA8B58A}">
      <dgm:prSet/>
      <dgm:spPr/>
      <dgm:t>
        <a:bodyPr/>
        <a:lstStyle/>
        <a:p>
          <a:endParaRPr lang="en-US"/>
        </a:p>
      </dgm:t>
    </dgm:pt>
    <dgm:pt modelId="{7F4B6C62-28D1-4693-8A9D-DFA1FF99F633}">
      <dgm:prSet custT="1"/>
      <dgm:spPr/>
      <dgm:t>
        <a:bodyPr/>
        <a:lstStyle/>
        <a:p>
          <a:pPr marL="171450" lvl="1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200" b="1" dirty="0"/>
            <a:t>Dr. Janice Bunting-Clarke </a:t>
          </a:r>
        </a:p>
      </dgm:t>
    </dgm:pt>
    <dgm:pt modelId="{70AF1981-011E-4B8E-AB9E-9691A84D3AC4}" type="parTrans" cxnId="{76AAE93A-52EF-4974-AEFF-EC18A097B316}">
      <dgm:prSet/>
      <dgm:spPr/>
      <dgm:t>
        <a:bodyPr/>
        <a:lstStyle/>
        <a:p>
          <a:endParaRPr lang="en-US"/>
        </a:p>
      </dgm:t>
    </dgm:pt>
    <dgm:pt modelId="{3835B407-AA47-4763-9F4C-EC8AF5C22864}" type="sibTrans" cxnId="{76AAE93A-52EF-4974-AEFF-EC18A097B316}">
      <dgm:prSet/>
      <dgm:spPr/>
      <dgm:t>
        <a:bodyPr/>
        <a:lstStyle/>
        <a:p>
          <a:endParaRPr lang="en-US"/>
        </a:p>
      </dgm:t>
    </dgm:pt>
    <dgm:pt modelId="{6C8937BE-93F8-4DED-8538-1C601DAEBA66}">
      <dgm:prSet custT="1"/>
      <dgm:spPr/>
      <dgm:t>
        <a:bodyPr/>
        <a:lstStyle/>
        <a:p>
          <a:pPr marL="171450" lvl="1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200" b="1" dirty="0"/>
            <a:t>Dr. Stephanie Mullings</a:t>
          </a:r>
        </a:p>
      </dgm:t>
    </dgm:pt>
    <dgm:pt modelId="{A97BE953-FA9D-4BA6-A92C-494DB1F3BA59}" type="sibTrans" cxnId="{FAA8D3DD-12E8-457D-9144-B037C5678347}">
      <dgm:prSet/>
      <dgm:spPr/>
      <dgm:t>
        <a:bodyPr/>
        <a:lstStyle/>
        <a:p>
          <a:endParaRPr lang="en-US"/>
        </a:p>
      </dgm:t>
    </dgm:pt>
    <dgm:pt modelId="{77D169C6-D77F-456D-B18B-D7BE016AD87A}" type="parTrans" cxnId="{FAA8D3DD-12E8-457D-9144-B037C5678347}">
      <dgm:prSet/>
      <dgm:spPr/>
      <dgm:t>
        <a:bodyPr/>
        <a:lstStyle/>
        <a:p>
          <a:endParaRPr lang="en-US"/>
        </a:p>
      </dgm:t>
    </dgm:pt>
    <dgm:pt modelId="{8CB4C8B7-0E1E-4987-824B-6D357EFEF240}">
      <dgm:prSet custT="1"/>
      <dgm:spPr/>
      <dgm:t>
        <a:bodyPr/>
        <a:lstStyle/>
        <a:p>
          <a:endParaRPr lang="en-US" sz="1800" dirty="0"/>
        </a:p>
      </dgm:t>
    </dgm:pt>
    <dgm:pt modelId="{7A2A657A-A990-4AC6-9E03-3F6D72980405}" type="parTrans" cxnId="{B958E9E8-5FB7-4CA3-9601-761068FFD08F}">
      <dgm:prSet/>
      <dgm:spPr/>
      <dgm:t>
        <a:bodyPr/>
        <a:lstStyle/>
        <a:p>
          <a:endParaRPr lang="en-US"/>
        </a:p>
      </dgm:t>
    </dgm:pt>
    <dgm:pt modelId="{13B802D1-CD7A-4976-9DFB-737BA302DB05}" type="sibTrans" cxnId="{B958E9E8-5FB7-4CA3-9601-761068FFD08F}">
      <dgm:prSet/>
      <dgm:spPr/>
      <dgm:t>
        <a:bodyPr/>
        <a:lstStyle/>
        <a:p>
          <a:endParaRPr lang="en-US"/>
        </a:p>
      </dgm:t>
    </dgm:pt>
    <dgm:pt modelId="{0EB10CF7-29BE-487A-AC4F-BAB5DC0856E9}">
      <dgm:prSet custT="1"/>
      <dgm:spPr/>
      <dgm:t>
        <a:bodyPr/>
        <a:lstStyle/>
        <a:p>
          <a:pPr algn="l"/>
          <a:endParaRPr lang="en-US" sz="1800" dirty="0"/>
        </a:p>
      </dgm:t>
    </dgm:pt>
    <dgm:pt modelId="{0B621E2F-2AED-4477-80F6-35AA3095D102}" type="parTrans" cxnId="{2133C54D-0BC9-4C87-9902-8C9F02FBBCCD}">
      <dgm:prSet/>
      <dgm:spPr/>
      <dgm:t>
        <a:bodyPr/>
        <a:lstStyle/>
        <a:p>
          <a:endParaRPr lang="en-US"/>
        </a:p>
      </dgm:t>
    </dgm:pt>
    <dgm:pt modelId="{7EB8575E-896C-443D-A1A4-2895AF8CEC38}" type="sibTrans" cxnId="{2133C54D-0BC9-4C87-9902-8C9F02FBBCCD}">
      <dgm:prSet/>
      <dgm:spPr/>
      <dgm:t>
        <a:bodyPr/>
        <a:lstStyle/>
        <a:p>
          <a:endParaRPr lang="en-US"/>
        </a:p>
      </dgm:t>
    </dgm:pt>
    <dgm:pt modelId="{6BC0712E-1163-4786-9581-DCE546077658}">
      <dgm:prSet custT="1"/>
      <dgm:spPr/>
      <dgm:t>
        <a:bodyPr/>
        <a:lstStyle/>
        <a:p>
          <a:pPr marL="171450" lvl="1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200" b="1" dirty="0"/>
            <a:t>Dr. Peta-Gaye Thomas-Brown </a:t>
          </a:r>
          <a:r>
            <a:rPr lang="en-US" sz="2200" b="1" dirty="0">
              <a:solidFill>
                <a:srgbClr val="FF0000"/>
              </a:solidFill>
            </a:rPr>
            <a:t>(Chair)</a:t>
          </a:r>
        </a:p>
      </dgm:t>
    </dgm:pt>
    <dgm:pt modelId="{A6C29055-15CD-4462-A223-2B9B2C5EB176}" type="parTrans" cxnId="{119E893E-AB3F-4265-B78B-1502CA8A6D87}">
      <dgm:prSet/>
      <dgm:spPr/>
      <dgm:t>
        <a:bodyPr/>
        <a:lstStyle/>
        <a:p>
          <a:endParaRPr lang="en-US"/>
        </a:p>
      </dgm:t>
    </dgm:pt>
    <dgm:pt modelId="{3EBE3285-92CB-4D1A-98E1-BFD2D69A9BCB}" type="sibTrans" cxnId="{119E893E-AB3F-4265-B78B-1502CA8A6D87}">
      <dgm:prSet/>
      <dgm:spPr/>
      <dgm:t>
        <a:bodyPr/>
        <a:lstStyle/>
        <a:p>
          <a:endParaRPr lang="en-US"/>
        </a:p>
      </dgm:t>
    </dgm:pt>
    <dgm:pt modelId="{7CFF6736-1B23-498D-8AC2-05254F3ACB5B}">
      <dgm:prSet custT="1"/>
      <dgm:spPr/>
      <dgm:t>
        <a:bodyPr/>
        <a:lstStyle/>
        <a:p>
          <a:pPr algn="l"/>
          <a:r>
            <a:rPr lang="en-US" sz="2000" b="1" dirty="0"/>
            <a:t>Ms. Sophia Walters, </a:t>
          </a:r>
          <a:r>
            <a:rPr lang="en-US" sz="2000" b="1" dirty="0" err="1"/>
            <a:t>Papine</a:t>
          </a:r>
          <a:r>
            <a:rPr lang="en-US" sz="2000" b="1" dirty="0"/>
            <a:t> Campus</a:t>
          </a:r>
        </a:p>
      </dgm:t>
    </dgm:pt>
    <dgm:pt modelId="{0DF440BC-A30B-4BF7-BE3C-74653EE3C8E4}" type="parTrans" cxnId="{5A99D919-975F-4FB4-9522-CAFD64236FBB}">
      <dgm:prSet/>
      <dgm:spPr/>
      <dgm:t>
        <a:bodyPr/>
        <a:lstStyle/>
        <a:p>
          <a:endParaRPr lang="en-US"/>
        </a:p>
      </dgm:t>
    </dgm:pt>
    <dgm:pt modelId="{1D04ABED-303B-40E6-B5CB-3BBAA43BA124}" type="sibTrans" cxnId="{5A99D919-975F-4FB4-9522-CAFD64236FBB}">
      <dgm:prSet/>
      <dgm:spPr/>
      <dgm:t>
        <a:bodyPr/>
        <a:lstStyle/>
        <a:p>
          <a:endParaRPr lang="en-US"/>
        </a:p>
      </dgm:t>
    </dgm:pt>
    <dgm:pt modelId="{5228EE87-5EEF-44E3-A8A4-F47E9F5B89D4}">
      <dgm:prSet custT="1"/>
      <dgm:spPr/>
      <dgm:t>
        <a:bodyPr/>
        <a:lstStyle/>
        <a:p>
          <a:endParaRPr lang="en-US" sz="2400" b="1" dirty="0"/>
        </a:p>
      </dgm:t>
    </dgm:pt>
    <dgm:pt modelId="{180C3855-6335-4815-B246-5DDC9527134C}" type="parTrans" cxnId="{6A2DB1C3-5206-4763-8EC2-B43D07BFBE32}">
      <dgm:prSet/>
      <dgm:spPr/>
      <dgm:t>
        <a:bodyPr/>
        <a:lstStyle/>
        <a:p>
          <a:endParaRPr lang="en-US"/>
        </a:p>
      </dgm:t>
    </dgm:pt>
    <dgm:pt modelId="{8859110C-1FE6-476C-81D2-16E99D027382}" type="sibTrans" cxnId="{6A2DB1C3-5206-4763-8EC2-B43D07BFBE32}">
      <dgm:prSet/>
      <dgm:spPr/>
      <dgm:t>
        <a:bodyPr/>
        <a:lstStyle/>
        <a:p>
          <a:endParaRPr lang="en-US"/>
        </a:p>
      </dgm:t>
    </dgm:pt>
    <dgm:pt modelId="{B4444E33-15D1-4838-8833-8000FC4619F1}">
      <dgm:prSet custT="1"/>
      <dgm:spPr/>
      <dgm:t>
        <a:bodyPr/>
        <a:lstStyle/>
        <a:p>
          <a:pPr algn="l"/>
          <a:endParaRPr lang="en-US" sz="2200" b="1" dirty="0"/>
        </a:p>
      </dgm:t>
    </dgm:pt>
    <dgm:pt modelId="{2182153D-FDB0-4D59-8D05-72C55054AFE7}" type="parTrans" cxnId="{33B62EFC-BE9B-4567-AA19-72A9717BDABB}">
      <dgm:prSet/>
      <dgm:spPr/>
      <dgm:t>
        <a:bodyPr/>
        <a:lstStyle/>
        <a:p>
          <a:endParaRPr lang="en-US"/>
        </a:p>
      </dgm:t>
    </dgm:pt>
    <dgm:pt modelId="{AA5B4ACD-C738-496E-9D45-5E9FCCDF9048}" type="sibTrans" cxnId="{33B62EFC-BE9B-4567-AA19-72A9717BDABB}">
      <dgm:prSet/>
      <dgm:spPr/>
      <dgm:t>
        <a:bodyPr/>
        <a:lstStyle/>
        <a:p>
          <a:endParaRPr lang="en-US"/>
        </a:p>
      </dgm:t>
    </dgm:pt>
    <dgm:pt modelId="{E29BB03A-8040-410E-AA1D-1940AF9DDB9A}">
      <dgm:prSet custT="1"/>
      <dgm:spPr/>
      <dgm:t>
        <a:bodyPr/>
        <a:lstStyle/>
        <a:p>
          <a:pPr algn="l"/>
          <a:endParaRPr lang="en-US" sz="2000" b="1" dirty="0"/>
        </a:p>
      </dgm:t>
    </dgm:pt>
    <dgm:pt modelId="{AB6A77A4-7ED0-48E9-A70E-AA2CDE16ABE8}" type="parTrans" cxnId="{26BFC0E6-4E09-4FFD-817D-6885C9044FD8}">
      <dgm:prSet/>
      <dgm:spPr/>
      <dgm:t>
        <a:bodyPr/>
        <a:lstStyle/>
        <a:p>
          <a:endParaRPr lang="en-JM"/>
        </a:p>
      </dgm:t>
    </dgm:pt>
    <dgm:pt modelId="{2CC50558-3A1E-4EA4-A973-B5707B6373A4}" type="sibTrans" cxnId="{26BFC0E6-4E09-4FFD-817D-6885C9044FD8}">
      <dgm:prSet/>
      <dgm:spPr/>
      <dgm:t>
        <a:bodyPr/>
        <a:lstStyle/>
        <a:p>
          <a:endParaRPr lang="en-JM"/>
        </a:p>
      </dgm:t>
    </dgm:pt>
    <dgm:pt modelId="{EEC5B4A1-5731-4990-B76E-E4F2729FE5BE}">
      <dgm:prSet custT="1"/>
      <dgm:spPr/>
      <dgm:t>
        <a:bodyPr/>
        <a:lstStyle/>
        <a:p>
          <a:r>
            <a:rPr lang="en-US" sz="2400" b="1" dirty="0"/>
            <a:t>Mrs. </a:t>
          </a:r>
          <a:r>
            <a:rPr lang="en-US" sz="2400" b="1" dirty="0" err="1"/>
            <a:t>Valdean</a:t>
          </a:r>
          <a:r>
            <a:rPr lang="en-US" sz="2400" b="1" dirty="0"/>
            <a:t> Davis-Harris</a:t>
          </a:r>
        </a:p>
      </dgm:t>
    </dgm:pt>
    <dgm:pt modelId="{4C072F55-074A-494A-BF84-1A3B82A82864}" type="parTrans" cxnId="{FD635B9D-4EAF-4FBB-8474-834E9910CE65}">
      <dgm:prSet/>
      <dgm:spPr/>
      <dgm:t>
        <a:bodyPr/>
        <a:lstStyle/>
        <a:p>
          <a:endParaRPr lang="en-JM"/>
        </a:p>
      </dgm:t>
    </dgm:pt>
    <dgm:pt modelId="{7ED1094A-8B39-4EB4-866C-84A652158D6C}" type="sibTrans" cxnId="{FD635B9D-4EAF-4FBB-8474-834E9910CE65}">
      <dgm:prSet/>
      <dgm:spPr/>
      <dgm:t>
        <a:bodyPr/>
        <a:lstStyle/>
        <a:p>
          <a:endParaRPr lang="en-JM"/>
        </a:p>
      </dgm:t>
    </dgm:pt>
    <dgm:pt modelId="{79FFA837-60E3-4FA8-9230-1C35BF1E1377}">
      <dgm:prSet custT="1"/>
      <dgm:spPr/>
      <dgm:t>
        <a:bodyPr/>
        <a:lstStyle/>
        <a:p>
          <a:r>
            <a:rPr lang="en-US" sz="2400" b="1" dirty="0"/>
            <a:t>Ms. Gillian </a:t>
          </a:r>
          <a:r>
            <a:rPr lang="en-US" sz="2400" b="1" dirty="0" err="1"/>
            <a:t>Mignott</a:t>
          </a:r>
          <a:endParaRPr lang="en-US" sz="2400" b="1" dirty="0"/>
        </a:p>
      </dgm:t>
    </dgm:pt>
    <dgm:pt modelId="{42684D6C-CBE1-4CF3-85A5-219243A781A9}" type="parTrans" cxnId="{1A4CAFAD-BF42-4687-B9F5-770A5D5F617D}">
      <dgm:prSet/>
      <dgm:spPr/>
      <dgm:t>
        <a:bodyPr/>
        <a:lstStyle/>
        <a:p>
          <a:endParaRPr lang="en-JM"/>
        </a:p>
      </dgm:t>
    </dgm:pt>
    <dgm:pt modelId="{6CDDD205-641D-4055-879E-E73725936D04}" type="sibTrans" cxnId="{1A4CAFAD-BF42-4687-B9F5-770A5D5F617D}">
      <dgm:prSet/>
      <dgm:spPr/>
      <dgm:t>
        <a:bodyPr/>
        <a:lstStyle/>
        <a:p>
          <a:endParaRPr lang="en-JM"/>
        </a:p>
      </dgm:t>
    </dgm:pt>
    <dgm:pt modelId="{4081FE4C-3651-4EB4-91F4-9448BE78B89E}">
      <dgm:prSet custT="1"/>
      <dgm:spPr/>
      <dgm:t>
        <a:bodyPr/>
        <a:lstStyle/>
        <a:p>
          <a:r>
            <a:rPr lang="en-US" sz="2400" b="1" dirty="0"/>
            <a:t>Ms. Lisa Scarlett</a:t>
          </a:r>
        </a:p>
      </dgm:t>
    </dgm:pt>
    <dgm:pt modelId="{0225D63A-05AC-4D0C-ADA4-6BA61F0C8518}" type="parTrans" cxnId="{26D64592-9836-4392-9D50-8B858CDD564E}">
      <dgm:prSet/>
      <dgm:spPr/>
      <dgm:t>
        <a:bodyPr/>
        <a:lstStyle/>
        <a:p>
          <a:endParaRPr lang="en-JM"/>
        </a:p>
      </dgm:t>
    </dgm:pt>
    <dgm:pt modelId="{FE69DB13-75D7-43B8-B1D9-61524C6591A7}" type="sibTrans" cxnId="{26D64592-9836-4392-9D50-8B858CDD564E}">
      <dgm:prSet/>
      <dgm:spPr/>
      <dgm:t>
        <a:bodyPr/>
        <a:lstStyle/>
        <a:p>
          <a:endParaRPr lang="en-JM"/>
        </a:p>
      </dgm:t>
    </dgm:pt>
    <dgm:pt modelId="{218441C7-5D0F-4D2B-A7BB-0EA46111F919}">
      <dgm:prSet custT="1"/>
      <dgm:spPr/>
      <dgm:t>
        <a:bodyPr/>
        <a:lstStyle/>
        <a:p>
          <a:r>
            <a:rPr lang="en-US" sz="2400" b="1" dirty="0"/>
            <a:t>Mr. Kemar Bundy</a:t>
          </a:r>
        </a:p>
      </dgm:t>
    </dgm:pt>
    <dgm:pt modelId="{96CEF04D-2A74-4E77-A449-A2F1636A5AA4}" type="parTrans" cxnId="{8D234123-9117-4AC5-9F03-7B7F36020D95}">
      <dgm:prSet/>
      <dgm:spPr/>
      <dgm:t>
        <a:bodyPr/>
        <a:lstStyle/>
        <a:p>
          <a:endParaRPr lang="en-JM"/>
        </a:p>
      </dgm:t>
    </dgm:pt>
    <dgm:pt modelId="{879AB5CD-3361-4F9C-8800-72B0B4254252}" type="sibTrans" cxnId="{8D234123-9117-4AC5-9F03-7B7F36020D95}">
      <dgm:prSet/>
      <dgm:spPr/>
      <dgm:t>
        <a:bodyPr/>
        <a:lstStyle/>
        <a:p>
          <a:endParaRPr lang="en-JM"/>
        </a:p>
      </dgm:t>
    </dgm:pt>
    <dgm:pt modelId="{51BEFDB5-FF39-4428-A71C-9A2136243626}" type="pres">
      <dgm:prSet presAssocID="{6A70FD8F-0050-42E3-8B3A-6ED7CFB9852E}" presName="rootnode" presStyleCnt="0">
        <dgm:presLayoutVars>
          <dgm:chMax/>
          <dgm:chPref/>
          <dgm:dir/>
          <dgm:animLvl val="lvl"/>
        </dgm:presLayoutVars>
      </dgm:prSet>
      <dgm:spPr/>
    </dgm:pt>
    <dgm:pt modelId="{004359EB-ED5E-4345-995E-BCE6AF7A3290}" type="pres">
      <dgm:prSet presAssocID="{8DB5D7D5-6A1C-4ABC-8850-759A9D876047}" presName="composite" presStyleCnt="0"/>
      <dgm:spPr/>
    </dgm:pt>
    <dgm:pt modelId="{78B44809-4621-4794-AEE3-381663ABC127}" type="pres">
      <dgm:prSet presAssocID="{8DB5D7D5-6A1C-4ABC-8850-759A9D876047}" presName="LShape" presStyleLbl="alignNode1" presStyleIdx="0" presStyleCnt="5"/>
      <dgm:spPr/>
    </dgm:pt>
    <dgm:pt modelId="{A216E2CC-56AA-499D-9AB7-AB2F006726A8}" type="pres">
      <dgm:prSet presAssocID="{8DB5D7D5-6A1C-4ABC-8850-759A9D87604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59DC0B9-CFCE-4D21-A808-BC496B841D91}" type="pres">
      <dgm:prSet presAssocID="{8DB5D7D5-6A1C-4ABC-8850-759A9D876047}" presName="Triangle" presStyleLbl="alignNode1" presStyleIdx="1" presStyleCnt="5"/>
      <dgm:spPr/>
    </dgm:pt>
    <dgm:pt modelId="{01EBA8D4-E81A-4271-8E3D-4D2A50D9DE2E}" type="pres">
      <dgm:prSet presAssocID="{BD6E0A2E-99C8-4F5A-971A-CD211D1099FF}" presName="sibTrans" presStyleCnt="0"/>
      <dgm:spPr/>
    </dgm:pt>
    <dgm:pt modelId="{F70B6057-15E1-4143-8ABB-BD04783FC360}" type="pres">
      <dgm:prSet presAssocID="{BD6E0A2E-99C8-4F5A-971A-CD211D1099FF}" presName="space" presStyleCnt="0"/>
      <dgm:spPr/>
    </dgm:pt>
    <dgm:pt modelId="{BD371BCE-5699-406D-B7F2-04B1E26AE1F8}" type="pres">
      <dgm:prSet presAssocID="{C5146535-FD3D-4589-98A3-623B8DA4B8DB}" presName="composite" presStyleCnt="0"/>
      <dgm:spPr/>
    </dgm:pt>
    <dgm:pt modelId="{E3A313B6-940D-4BFE-BF9E-97D571F35C6C}" type="pres">
      <dgm:prSet presAssocID="{C5146535-FD3D-4589-98A3-623B8DA4B8DB}" presName="LShape" presStyleLbl="alignNode1" presStyleIdx="2" presStyleCnt="5"/>
      <dgm:spPr/>
    </dgm:pt>
    <dgm:pt modelId="{75C37668-51FF-4100-8900-381B4BA9A29D}" type="pres">
      <dgm:prSet presAssocID="{C5146535-FD3D-4589-98A3-623B8DA4B8D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B6B4F4C-B70A-4065-BBCB-0FEA3D2FEEBA}" type="pres">
      <dgm:prSet presAssocID="{C5146535-FD3D-4589-98A3-623B8DA4B8DB}" presName="Triangle" presStyleLbl="alignNode1" presStyleIdx="3" presStyleCnt="5"/>
      <dgm:spPr/>
    </dgm:pt>
    <dgm:pt modelId="{5E3D5FAC-E53C-41C9-9C07-BC6BB3D56FF9}" type="pres">
      <dgm:prSet presAssocID="{7A3CCAF8-AC3A-401E-AEDD-44BBC1AA9C31}" presName="sibTrans" presStyleCnt="0"/>
      <dgm:spPr/>
    </dgm:pt>
    <dgm:pt modelId="{80B09782-2F14-4BAF-BCA1-710F1A0D6DEE}" type="pres">
      <dgm:prSet presAssocID="{7A3CCAF8-AC3A-401E-AEDD-44BBC1AA9C31}" presName="space" presStyleCnt="0"/>
      <dgm:spPr/>
    </dgm:pt>
    <dgm:pt modelId="{5FEB6FBF-1AB4-4A95-91F1-D5BCFAFF2B32}" type="pres">
      <dgm:prSet presAssocID="{09C152DA-7620-4852-8162-A77EC3609F3F}" presName="composite" presStyleCnt="0"/>
      <dgm:spPr/>
    </dgm:pt>
    <dgm:pt modelId="{41EA0AA8-1892-42F3-A274-A5BD95A8EAE1}" type="pres">
      <dgm:prSet presAssocID="{09C152DA-7620-4852-8162-A77EC3609F3F}" presName="LShape" presStyleLbl="alignNode1" presStyleIdx="4" presStyleCnt="5"/>
      <dgm:spPr/>
    </dgm:pt>
    <dgm:pt modelId="{C6EDC136-9FF5-43DA-86FB-7420971F7B2F}" type="pres">
      <dgm:prSet presAssocID="{09C152DA-7620-4852-8162-A77EC3609F3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8CEB402-F385-4C00-9296-7A91DA71C9C9}" type="presOf" srcId="{446D0F9A-530D-41C9-84A7-1A55EBB6D7B3}" destId="{A216E2CC-56AA-499D-9AB7-AB2F006726A8}" srcOrd="0" destOrd="4" presId="urn:microsoft.com/office/officeart/2009/3/layout/StepUpProcess"/>
    <dgm:cxn modelId="{8C5B110A-FBC3-4CBF-BED2-413E87D4DAD5}" srcId="{8DB5D7D5-6A1C-4ABC-8850-759A9D876047}" destId="{96262926-A67D-4E4E-9515-5EBC67F0B634}" srcOrd="1" destOrd="0" parTransId="{EC74E552-C501-4B0E-9400-E8B410F53D50}" sibTransId="{1DA7ACEB-F642-43C1-BCB5-F580B9B985B9}"/>
    <dgm:cxn modelId="{FC0FA90B-1C68-4BDA-A053-E0A9DA4B6053}" type="presOf" srcId="{09C152DA-7620-4852-8162-A77EC3609F3F}" destId="{C6EDC136-9FF5-43DA-86FB-7420971F7B2F}" srcOrd="0" destOrd="0" presId="urn:microsoft.com/office/officeart/2009/3/layout/StepUpProcess"/>
    <dgm:cxn modelId="{5A99D919-975F-4FB4-9522-CAFD64236FBB}" srcId="{8DB5D7D5-6A1C-4ABC-8850-759A9D876047}" destId="{7CFF6736-1B23-498D-8AC2-05254F3ACB5B}" srcOrd="4" destOrd="0" parTransId="{0DF440BC-A30B-4BF7-BE3C-74653EE3C8E4}" sibTransId="{1D04ABED-303B-40E6-B5CB-3BBAA43BA124}"/>
    <dgm:cxn modelId="{DE41CF1E-347A-4065-8CB7-DCAF0D080DAB}" type="presOf" srcId="{B4444E33-15D1-4838-8833-8000FC4619F1}" destId="{A216E2CC-56AA-499D-9AB7-AB2F006726A8}" srcOrd="0" destOrd="6" presId="urn:microsoft.com/office/officeart/2009/3/layout/StepUpProcess"/>
    <dgm:cxn modelId="{2A7B5020-F2B5-4CEA-ABEB-2A30B5A5BA79}" type="presOf" srcId="{218441C7-5D0F-4D2B-A7BB-0EA46111F919}" destId="{75C37668-51FF-4100-8900-381B4BA9A29D}" srcOrd="0" destOrd="6" presId="urn:microsoft.com/office/officeart/2009/3/layout/StepUpProcess"/>
    <dgm:cxn modelId="{8D234123-9117-4AC5-9F03-7B7F36020D95}" srcId="{C5146535-FD3D-4589-98A3-623B8DA4B8DB}" destId="{218441C7-5D0F-4D2B-A7BB-0EA46111F919}" srcOrd="5" destOrd="0" parTransId="{96CEF04D-2A74-4E77-A449-A2F1636A5AA4}" sibTransId="{879AB5CD-3361-4F9C-8800-72B0B4254252}"/>
    <dgm:cxn modelId="{080E5624-301F-4657-BE0A-A1AC88D8A9CE}" type="presOf" srcId="{7CFF6736-1B23-498D-8AC2-05254F3ACB5B}" destId="{A216E2CC-56AA-499D-9AB7-AB2F006726A8}" srcOrd="0" destOrd="5" presId="urn:microsoft.com/office/officeart/2009/3/layout/StepUpProcess"/>
    <dgm:cxn modelId="{76AAE93A-52EF-4974-AEFF-EC18A097B316}" srcId="{09C152DA-7620-4852-8162-A77EC3609F3F}" destId="{7F4B6C62-28D1-4693-8A9D-DFA1FF99F633}" srcOrd="3" destOrd="0" parTransId="{70AF1981-011E-4B8E-AB9E-9691A84D3AC4}" sibTransId="{3835B407-AA47-4763-9F4C-EC8AF5C22864}"/>
    <dgm:cxn modelId="{119E893E-AB3F-4265-B78B-1502CA8A6D87}" srcId="{09C152DA-7620-4852-8162-A77EC3609F3F}" destId="{6BC0712E-1163-4786-9581-DCE546077658}" srcOrd="0" destOrd="0" parTransId="{A6C29055-15CD-4462-A223-2B9B2C5EB176}" sibTransId="{3EBE3285-92CB-4D1A-98E1-BFD2D69A9BCB}"/>
    <dgm:cxn modelId="{1CD91E66-0CA3-43DE-BD26-3A014D305865}" srcId="{C5146535-FD3D-4589-98A3-623B8DA4B8DB}" destId="{DD829097-DD50-4F7A-B66B-1FC99B36C7F4}" srcOrd="1" destOrd="0" parTransId="{DCA6D2E8-7063-49C4-8A69-CEDE16124057}" sibTransId="{F67DAE71-DD13-45A2-B816-4432DE14A755}"/>
    <dgm:cxn modelId="{0CE1F567-AD1C-45A8-93E4-F01ACFA8B58A}" srcId="{09C152DA-7620-4852-8162-A77EC3609F3F}" destId="{B8DC9D40-486D-4976-8F12-B1080D386EAD}" srcOrd="2" destOrd="0" parTransId="{506788A5-F142-4951-B2B1-4E69D6EA5BD9}" sibTransId="{DC0940A1-F31E-4898-A71C-8E69CC1412B2}"/>
    <dgm:cxn modelId="{2133C54D-0BC9-4C87-9902-8C9F02FBBCCD}" srcId="{8DB5D7D5-6A1C-4ABC-8850-759A9D876047}" destId="{0EB10CF7-29BE-487A-AC4F-BAB5DC0856E9}" srcOrd="0" destOrd="0" parTransId="{0B621E2F-2AED-4477-80F6-35AA3095D102}" sibTransId="{7EB8575E-896C-443D-A1A4-2895AF8CEC38}"/>
    <dgm:cxn modelId="{AFA2B750-C890-4077-B634-96031D6FF3EE}" type="presOf" srcId="{0EB10CF7-29BE-487A-AC4F-BAB5DC0856E9}" destId="{A216E2CC-56AA-499D-9AB7-AB2F006726A8}" srcOrd="0" destOrd="1" presId="urn:microsoft.com/office/officeart/2009/3/layout/StepUpProcess"/>
    <dgm:cxn modelId="{8EBF857E-7408-4941-91E4-293B0F59EEF7}" srcId="{6A70FD8F-0050-42E3-8B3A-6ED7CFB9852E}" destId="{C5146535-FD3D-4589-98A3-623B8DA4B8DB}" srcOrd="1" destOrd="0" parTransId="{20848F78-EC70-4162-96CE-CC68006930F0}" sibTransId="{7A3CCAF8-AC3A-401E-AEDD-44BBC1AA9C31}"/>
    <dgm:cxn modelId="{5079D57F-96FD-4F92-A3E0-89F9F5F3C718}" type="presOf" srcId="{DD829097-DD50-4F7A-B66B-1FC99B36C7F4}" destId="{75C37668-51FF-4100-8900-381B4BA9A29D}" srcOrd="0" destOrd="2" presId="urn:microsoft.com/office/officeart/2009/3/layout/StepUpProcess"/>
    <dgm:cxn modelId="{23ECAC8B-17A4-4883-AA0E-06D66B7E788A}" srcId="{6A70FD8F-0050-42E3-8B3A-6ED7CFB9852E}" destId="{09C152DA-7620-4852-8162-A77EC3609F3F}" srcOrd="2" destOrd="0" parTransId="{9F6D14C0-6C82-4CBD-8D6D-B0E117B6F2ED}" sibTransId="{0AE8D36D-0F0F-4206-AE39-0A2D73987B68}"/>
    <dgm:cxn modelId="{26D64592-9836-4392-9D50-8B858CDD564E}" srcId="{C5146535-FD3D-4589-98A3-623B8DA4B8DB}" destId="{4081FE4C-3651-4EB4-91F4-9448BE78B89E}" srcOrd="4" destOrd="0" parTransId="{0225D63A-05AC-4D0C-ADA4-6BA61F0C8518}" sibTransId="{FE69DB13-75D7-43B8-B1D9-61524C6591A7}"/>
    <dgm:cxn modelId="{631ED094-49D9-4D85-AE0B-04CA55B2F938}" srcId="{8DB5D7D5-6A1C-4ABC-8850-759A9D876047}" destId="{446D0F9A-530D-41C9-84A7-1A55EBB6D7B3}" srcOrd="3" destOrd="0" parTransId="{9BFCB869-82B8-4827-B9DD-074C255B389B}" sibTransId="{1A2C7324-3D25-4436-AEA7-15387440883D}"/>
    <dgm:cxn modelId="{48667E99-113E-4BAC-AE1D-9E46DAE0C827}" type="presOf" srcId="{5228EE87-5EEF-44E3-A8A4-F47E9F5B89D4}" destId="{75C37668-51FF-4100-8900-381B4BA9A29D}" srcOrd="0" destOrd="7" presId="urn:microsoft.com/office/officeart/2009/3/layout/StepUpProcess"/>
    <dgm:cxn modelId="{FD635B9D-4EAF-4FBB-8474-834E9910CE65}" srcId="{C5146535-FD3D-4589-98A3-623B8DA4B8DB}" destId="{EEC5B4A1-5731-4990-B76E-E4F2729FE5BE}" srcOrd="2" destOrd="0" parTransId="{4C072F55-074A-494A-BF84-1A3B82A82864}" sibTransId="{7ED1094A-8B39-4EB4-866C-84A652158D6C}"/>
    <dgm:cxn modelId="{0284A0A6-CA20-4C8D-BD1D-E5BEA1289924}" type="presOf" srcId="{79FFA837-60E3-4FA8-9230-1C35BF1E1377}" destId="{75C37668-51FF-4100-8900-381B4BA9A29D}" srcOrd="0" destOrd="4" presId="urn:microsoft.com/office/officeart/2009/3/layout/StepUpProcess"/>
    <dgm:cxn modelId="{3B3560AA-0E4E-4DC2-940D-58FA4072436E}" type="presOf" srcId="{7F4B6C62-28D1-4693-8A9D-DFA1FF99F633}" destId="{C6EDC136-9FF5-43DA-86FB-7420971F7B2F}" srcOrd="0" destOrd="4" presId="urn:microsoft.com/office/officeart/2009/3/layout/StepUpProcess"/>
    <dgm:cxn modelId="{5B677EAB-52D3-401C-8DB2-664D6E0E2D78}" type="presOf" srcId="{E29BB03A-8040-410E-AA1D-1940AF9DDB9A}" destId="{A216E2CC-56AA-499D-9AB7-AB2F006726A8}" srcOrd="0" destOrd="3" presId="urn:microsoft.com/office/officeart/2009/3/layout/StepUpProcess"/>
    <dgm:cxn modelId="{1A4CAFAD-BF42-4687-B9F5-770A5D5F617D}" srcId="{C5146535-FD3D-4589-98A3-623B8DA4B8DB}" destId="{79FFA837-60E3-4FA8-9230-1C35BF1E1377}" srcOrd="3" destOrd="0" parTransId="{42684D6C-CBE1-4CF3-85A5-219243A781A9}" sibTransId="{6CDDD205-641D-4055-879E-E73725936D04}"/>
    <dgm:cxn modelId="{1EA888B0-95B5-4CFA-AEAB-70E92DB0A9E8}" type="presOf" srcId="{6C8937BE-93F8-4DED-8538-1C601DAEBA66}" destId="{C6EDC136-9FF5-43DA-86FB-7420971F7B2F}" srcOrd="0" destOrd="2" presId="urn:microsoft.com/office/officeart/2009/3/layout/StepUpProcess"/>
    <dgm:cxn modelId="{D507D6B5-C2CF-4728-BAA9-DFABFC4CA796}" type="presOf" srcId="{8CB4C8B7-0E1E-4987-824B-6D357EFEF240}" destId="{75C37668-51FF-4100-8900-381B4BA9A29D}" srcOrd="0" destOrd="1" presId="urn:microsoft.com/office/officeart/2009/3/layout/StepUpProcess"/>
    <dgm:cxn modelId="{B1B01FBA-A1A1-4232-8D65-0DFE0F4C2781}" type="presOf" srcId="{6A70FD8F-0050-42E3-8B3A-6ED7CFB9852E}" destId="{51BEFDB5-FF39-4428-A71C-9A2136243626}" srcOrd="0" destOrd="0" presId="urn:microsoft.com/office/officeart/2009/3/layout/StepUpProcess"/>
    <dgm:cxn modelId="{D61C78BA-0CF0-452B-9D6A-F9708F97BEF9}" type="presOf" srcId="{8DB5D7D5-6A1C-4ABC-8850-759A9D876047}" destId="{A216E2CC-56AA-499D-9AB7-AB2F006726A8}" srcOrd="0" destOrd="0" presId="urn:microsoft.com/office/officeart/2009/3/layout/StepUpProcess"/>
    <dgm:cxn modelId="{D55704C2-4CE6-4986-A179-C78C8F8C5DB9}" type="presOf" srcId="{4081FE4C-3651-4EB4-91F4-9448BE78B89E}" destId="{75C37668-51FF-4100-8900-381B4BA9A29D}" srcOrd="0" destOrd="5" presId="urn:microsoft.com/office/officeart/2009/3/layout/StepUpProcess"/>
    <dgm:cxn modelId="{6A2DB1C3-5206-4763-8EC2-B43D07BFBE32}" srcId="{C5146535-FD3D-4589-98A3-623B8DA4B8DB}" destId="{5228EE87-5EEF-44E3-A8A4-F47E9F5B89D4}" srcOrd="6" destOrd="0" parTransId="{180C3855-6335-4815-B246-5DDC9527134C}" sibTransId="{8859110C-1FE6-476C-81D2-16E99D027382}"/>
    <dgm:cxn modelId="{26DCFBC7-6DEA-430D-8A62-883ECC6D5AEB}" type="presOf" srcId="{B8DC9D40-486D-4976-8F12-B1080D386EAD}" destId="{C6EDC136-9FF5-43DA-86FB-7420971F7B2F}" srcOrd="0" destOrd="3" presId="urn:microsoft.com/office/officeart/2009/3/layout/StepUpProcess"/>
    <dgm:cxn modelId="{3164B2D4-66CA-4BDA-8828-C0023AC658EB}" type="presOf" srcId="{C5146535-FD3D-4589-98A3-623B8DA4B8DB}" destId="{75C37668-51FF-4100-8900-381B4BA9A29D}" srcOrd="0" destOrd="0" presId="urn:microsoft.com/office/officeart/2009/3/layout/StepUpProcess"/>
    <dgm:cxn modelId="{FAA8D3DD-12E8-457D-9144-B037C5678347}" srcId="{09C152DA-7620-4852-8162-A77EC3609F3F}" destId="{6C8937BE-93F8-4DED-8538-1C601DAEBA66}" srcOrd="1" destOrd="0" parTransId="{77D169C6-D77F-456D-B18B-D7BE016AD87A}" sibTransId="{A97BE953-FA9D-4BA6-A92C-494DB1F3BA59}"/>
    <dgm:cxn modelId="{C5202EE1-10E9-4076-9D55-9E0CF8B152AF}" srcId="{6A70FD8F-0050-42E3-8B3A-6ED7CFB9852E}" destId="{8DB5D7D5-6A1C-4ABC-8850-759A9D876047}" srcOrd="0" destOrd="0" parTransId="{D8874F40-D7B0-41DE-BB6F-A6014FEAB2D7}" sibTransId="{BD6E0A2E-99C8-4F5A-971A-CD211D1099FF}"/>
    <dgm:cxn modelId="{26BFC0E6-4E09-4FFD-817D-6885C9044FD8}" srcId="{8DB5D7D5-6A1C-4ABC-8850-759A9D876047}" destId="{E29BB03A-8040-410E-AA1D-1940AF9DDB9A}" srcOrd="2" destOrd="0" parTransId="{AB6A77A4-7ED0-48E9-A70E-AA2CDE16ABE8}" sibTransId="{2CC50558-3A1E-4EA4-A973-B5707B6373A4}"/>
    <dgm:cxn modelId="{044C4EE7-376D-4F1A-ADF7-731A3F2DC3D0}" type="presOf" srcId="{EEC5B4A1-5731-4990-B76E-E4F2729FE5BE}" destId="{75C37668-51FF-4100-8900-381B4BA9A29D}" srcOrd="0" destOrd="3" presId="urn:microsoft.com/office/officeart/2009/3/layout/StepUpProcess"/>
    <dgm:cxn modelId="{B958E9E8-5FB7-4CA3-9601-761068FFD08F}" srcId="{C5146535-FD3D-4589-98A3-623B8DA4B8DB}" destId="{8CB4C8B7-0E1E-4987-824B-6D357EFEF240}" srcOrd="0" destOrd="0" parTransId="{7A2A657A-A990-4AC6-9E03-3F6D72980405}" sibTransId="{13B802D1-CD7A-4976-9DFB-737BA302DB05}"/>
    <dgm:cxn modelId="{40C78CED-9EF1-4C90-BAD1-4A0CB3DA7DE7}" type="presOf" srcId="{6BC0712E-1163-4786-9581-DCE546077658}" destId="{C6EDC136-9FF5-43DA-86FB-7420971F7B2F}" srcOrd="0" destOrd="1" presId="urn:microsoft.com/office/officeart/2009/3/layout/StepUpProcess"/>
    <dgm:cxn modelId="{B0D0D2F7-F3EA-483D-A17F-C2673FA7BE5F}" type="presOf" srcId="{96262926-A67D-4E4E-9515-5EBC67F0B634}" destId="{A216E2CC-56AA-499D-9AB7-AB2F006726A8}" srcOrd="0" destOrd="2" presId="urn:microsoft.com/office/officeart/2009/3/layout/StepUpProcess"/>
    <dgm:cxn modelId="{33B62EFC-BE9B-4567-AA19-72A9717BDABB}" srcId="{8DB5D7D5-6A1C-4ABC-8850-759A9D876047}" destId="{B4444E33-15D1-4838-8833-8000FC4619F1}" srcOrd="5" destOrd="0" parTransId="{2182153D-FDB0-4D59-8D05-72C55054AFE7}" sibTransId="{AA5B4ACD-C738-496E-9D45-5E9FCCDF9048}"/>
    <dgm:cxn modelId="{31BD852F-27B4-4440-96DB-6D27F508FAD7}" type="presParOf" srcId="{51BEFDB5-FF39-4428-A71C-9A2136243626}" destId="{004359EB-ED5E-4345-995E-BCE6AF7A3290}" srcOrd="0" destOrd="0" presId="urn:microsoft.com/office/officeart/2009/3/layout/StepUpProcess"/>
    <dgm:cxn modelId="{50179DD1-6074-4B3E-9F59-5B9276AE34BE}" type="presParOf" srcId="{004359EB-ED5E-4345-995E-BCE6AF7A3290}" destId="{78B44809-4621-4794-AEE3-381663ABC127}" srcOrd="0" destOrd="0" presId="urn:microsoft.com/office/officeart/2009/3/layout/StepUpProcess"/>
    <dgm:cxn modelId="{4ECD6F47-A6E7-44A7-BC0C-C69665DAF655}" type="presParOf" srcId="{004359EB-ED5E-4345-995E-BCE6AF7A3290}" destId="{A216E2CC-56AA-499D-9AB7-AB2F006726A8}" srcOrd="1" destOrd="0" presId="urn:microsoft.com/office/officeart/2009/3/layout/StepUpProcess"/>
    <dgm:cxn modelId="{177BC86D-B264-4225-84D4-93D4B4E33B8F}" type="presParOf" srcId="{004359EB-ED5E-4345-995E-BCE6AF7A3290}" destId="{659DC0B9-CFCE-4D21-A808-BC496B841D91}" srcOrd="2" destOrd="0" presId="urn:microsoft.com/office/officeart/2009/3/layout/StepUpProcess"/>
    <dgm:cxn modelId="{D773A068-0332-486C-8D0F-F7E550E9619D}" type="presParOf" srcId="{51BEFDB5-FF39-4428-A71C-9A2136243626}" destId="{01EBA8D4-E81A-4271-8E3D-4D2A50D9DE2E}" srcOrd="1" destOrd="0" presId="urn:microsoft.com/office/officeart/2009/3/layout/StepUpProcess"/>
    <dgm:cxn modelId="{053783ED-1683-44AB-9714-E46835237A05}" type="presParOf" srcId="{01EBA8D4-E81A-4271-8E3D-4D2A50D9DE2E}" destId="{F70B6057-15E1-4143-8ABB-BD04783FC360}" srcOrd="0" destOrd="0" presId="urn:microsoft.com/office/officeart/2009/3/layout/StepUpProcess"/>
    <dgm:cxn modelId="{BC78D9C7-3C1E-4706-9D8B-86D125429F56}" type="presParOf" srcId="{51BEFDB5-FF39-4428-A71C-9A2136243626}" destId="{BD371BCE-5699-406D-B7F2-04B1E26AE1F8}" srcOrd="2" destOrd="0" presId="urn:microsoft.com/office/officeart/2009/3/layout/StepUpProcess"/>
    <dgm:cxn modelId="{F39DAA40-0A5B-4C53-9E51-6689587BDB6B}" type="presParOf" srcId="{BD371BCE-5699-406D-B7F2-04B1E26AE1F8}" destId="{E3A313B6-940D-4BFE-BF9E-97D571F35C6C}" srcOrd="0" destOrd="0" presId="urn:microsoft.com/office/officeart/2009/3/layout/StepUpProcess"/>
    <dgm:cxn modelId="{D7303459-3199-4D03-884B-2EC7810DCEDF}" type="presParOf" srcId="{BD371BCE-5699-406D-B7F2-04B1E26AE1F8}" destId="{75C37668-51FF-4100-8900-381B4BA9A29D}" srcOrd="1" destOrd="0" presId="urn:microsoft.com/office/officeart/2009/3/layout/StepUpProcess"/>
    <dgm:cxn modelId="{B984079D-2AF5-4060-852C-B82D01875659}" type="presParOf" srcId="{BD371BCE-5699-406D-B7F2-04B1E26AE1F8}" destId="{CB6B4F4C-B70A-4065-BBCB-0FEA3D2FEEBA}" srcOrd="2" destOrd="0" presId="urn:microsoft.com/office/officeart/2009/3/layout/StepUpProcess"/>
    <dgm:cxn modelId="{A38AB856-C3D3-4D19-AB7C-DA836491C92A}" type="presParOf" srcId="{51BEFDB5-FF39-4428-A71C-9A2136243626}" destId="{5E3D5FAC-E53C-41C9-9C07-BC6BB3D56FF9}" srcOrd="3" destOrd="0" presId="urn:microsoft.com/office/officeart/2009/3/layout/StepUpProcess"/>
    <dgm:cxn modelId="{FACC3A45-6D8B-418D-8967-E505635300FC}" type="presParOf" srcId="{5E3D5FAC-E53C-41C9-9C07-BC6BB3D56FF9}" destId="{80B09782-2F14-4BAF-BCA1-710F1A0D6DEE}" srcOrd="0" destOrd="0" presId="urn:microsoft.com/office/officeart/2009/3/layout/StepUpProcess"/>
    <dgm:cxn modelId="{191C1DF2-058D-44F2-BB3A-75AF30DBE61D}" type="presParOf" srcId="{51BEFDB5-FF39-4428-A71C-9A2136243626}" destId="{5FEB6FBF-1AB4-4A95-91F1-D5BCFAFF2B32}" srcOrd="4" destOrd="0" presId="urn:microsoft.com/office/officeart/2009/3/layout/StepUpProcess"/>
    <dgm:cxn modelId="{E8F6D703-07F5-4742-8A01-047C8A3AFF41}" type="presParOf" srcId="{5FEB6FBF-1AB4-4A95-91F1-D5BCFAFF2B32}" destId="{41EA0AA8-1892-42F3-A274-A5BD95A8EAE1}" srcOrd="0" destOrd="0" presId="urn:microsoft.com/office/officeart/2009/3/layout/StepUpProcess"/>
    <dgm:cxn modelId="{2E6D1FE8-8618-48CF-A714-D5040785980B}" type="presParOf" srcId="{5FEB6FBF-1AB4-4A95-91F1-D5BCFAFF2B32}" destId="{C6EDC136-9FF5-43DA-86FB-7420971F7B2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B2676-D487-423B-B479-368B6536DAD8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1_2" csCatId="accent1" phldr="1"/>
      <dgm:spPr/>
    </dgm:pt>
    <dgm:pt modelId="{AC723A5B-33D0-4E32-B012-921418D4C27A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2400" dirty="0"/>
            <a:t>Assign students (Academic advisees) to an Academic Advisor (Staff)</a:t>
          </a:r>
        </a:p>
      </dgm:t>
    </dgm:pt>
    <dgm:pt modelId="{395A60CD-B4EB-436D-AA6E-EE9EF32E7EC0}" type="parTrans" cxnId="{78532862-AF4F-4AEB-8312-45B9FF152CD9}">
      <dgm:prSet/>
      <dgm:spPr/>
      <dgm:t>
        <a:bodyPr/>
        <a:lstStyle/>
        <a:p>
          <a:endParaRPr lang="en-US"/>
        </a:p>
      </dgm:t>
    </dgm:pt>
    <dgm:pt modelId="{8E542521-8136-4517-A243-ADC3CAAA1565}" type="sibTrans" cxnId="{78532862-AF4F-4AEB-8312-45B9FF152CD9}">
      <dgm:prSet/>
      <dgm:spPr/>
      <dgm:t>
        <a:bodyPr/>
        <a:lstStyle/>
        <a:p>
          <a:endParaRPr lang="en-US"/>
        </a:p>
      </dgm:t>
    </dgm:pt>
    <dgm:pt modelId="{E39921C8-6FF1-4D43-9FD1-4EE66E7DB34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2400" dirty="0"/>
            <a:t>Link Advisors to Advisees on the Student Portal </a:t>
          </a:r>
        </a:p>
      </dgm:t>
    </dgm:pt>
    <dgm:pt modelId="{EC5396CB-19EC-4E8A-A624-9A286692B95D}" type="parTrans" cxnId="{256239B2-514D-4DD7-A0BE-6ADB7CDE6A7F}">
      <dgm:prSet/>
      <dgm:spPr/>
      <dgm:t>
        <a:bodyPr/>
        <a:lstStyle/>
        <a:p>
          <a:endParaRPr lang="en-US"/>
        </a:p>
      </dgm:t>
    </dgm:pt>
    <dgm:pt modelId="{10655D6C-A2C0-4450-89BD-B517D1B874AF}" type="sibTrans" cxnId="{256239B2-514D-4DD7-A0BE-6ADB7CDE6A7F}">
      <dgm:prSet/>
      <dgm:spPr/>
      <dgm:t>
        <a:bodyPr/>
        <a:lstStyle/>
        <a:p>
          <a:endParaRPr lang="en-US"/>
        </a:p>
      </dgm:t>
    </dgm:pt>
    <dgm:pt modelId="{E00BE8DB-6F5D-468B-91AB-C6F45F667B98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r>
            <a:rPr lang="en-US" sz="2400" dirty="0"/>
            <a:t>Facilitate Training of Staff </a:t>
          </a:r>
        </a:p>
      </dgm:t>
    </dgm:pt>
    <dgm:pt modelId="{66F78A11-7FEC-434E-89F9-7BB721ED0F4F}" type="parTrans" cxnId="{60146AF9-51C6-4A3C-AAAF-5A56F616F2F4}">
      <dgm:prSet/>
      <dgm:spPr/>
      <dgm:t>
        <a:bodyPr/>
        <a:lstStyle/>
        <a:p>
          <a:endParaRPr lang="en-US"/>
        </a:p>
      </dgm:t>
    </dgm:pt>
    <dgm:pt modelId="{6050F2FA-E491-4E46-8B05-F3C3F4D90B6F}" type="sibTrans" cxnId="{60146AF9-51C6-4A3C-AAAF-5A56F616F2F4}">
      <dgm:prSet/>
      <dgm:spPr/>
      <dgm:t>
        <a:bodyPr/>
        <a:lstStyle/>
        <a:p>
          <a:endParaRPr lang="en-US"/>
        </a:p>
      </dgm:t>
    </dgm:pt>
    <dgm:pt modelId="{7A1AF19F-431F-43F6-9117-B88DF042E742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US" sz="2400" dirty="0"/>
            <a:t>Facilitate  Student Advisement Session </a:t>
          </a:r>
        </a:p>
        <a:p>
          <a:r>
            <a:rPr lang="en-US" sz="2400" dirty="0"/>
            <a:t>E.g. Pre-Registration Forum</a:t>
          </a:r>
        </a:p>
      </dgm:t>
    </dgm:pt>
    <dgm:pt modelId="{AB2C7531-B8D0-462D-8C74-E56A6A0DA3F0}" type="parTrans" cxnId="{B2FD479D-26B7-4624-8C24-A8BF96F3C743}">
      <dgm:prSet/>
      <dgm:spPr/>
      <dgm:t>
        <a:bodyPr/>
        <a:lstStyle/>
        <a:p>
          <a:endParaRPr lang="en-US"/>
        </a:p>
      </dgm:t>
    </dgm:pt>
    <dgm:pt modelId="{BF983CF0-711A-41DD-BB4E-B188282F1CC5}" type="sibTrans" cxnId="{B2FD479D-26B7-4624-8C24-A8BF96F3C743}">
      <dgm:prSet/>
      <dgm:spPr/>
      <dgm:t>
        <a:bodyPr/>
        <a:lstStyle/>
        <a:p>
          <a:endParaRPr lang="en-US"/>
        </a:p>
      </dgm:t>
    </dgm:pt>
    <dgm:pt modelId="{BA22436B-B467-45FE-AA51-F0AE5B216CFF}" type="pres">
      <dgm:prSet presAssocID="{F20B2676-D487-423B-B479-368B6536DAD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053B1CF-F161-47A3-92B0-F7F383CA0861}" type="pres">
      <dgm:prSet presAssocID="{AC723A5B-33D0-4E32-B012-921418D4C27A}" presName="parentText1" presStyleLbl="node1" presStyleIdx="0" presStyleCnt="4" custScaleX="90334" custScaleY="137282" custLinFactNeighborY="-18270">
        <dgm:presLayoutVars>
          <dgm:chMax/>
          <dgm:chPref val="3"/>
          <dgm:bulletEnabled val="1"/>
        </dgm:presLayoutVars>
      </dgm:prSet>
      <dgm:spPr/>
    </dgm:pt>
    <dgm:pt modelId="{423E1187-01D2-418F-AC1F-3853875D2467}" type="pres">
      <dgm:prSet presAssocID="{E39921C8-6FF1-4D43-9FD1-4EE66E7DB343}" presName="parentText2" presStyleLbl="node1" presStyleIdx="1" presStyleCnt="4" custScaleY="124940" custLinFactNeighborX="3648" custLinFactNeighborY="19285">
        <dgm:presLayoutVars>
          <dgm:chMax/>
          <dgm:chPref val="3"/>
          <dgm:bulletEnabled val="1"/>
        </dgm:presLayoutVars>
      </dgm:prSet>
      <dgm:spPr/>
    </dgm:pt>
    <dgm:pt modelId="{6C6B495E-F2E6-4626-83AB-E183C5DFBC4D}" type="pres">
      <dgm:prSet presAssocID="{E00BE8DB-6F5D-468B-91AB-C6F45F667B98}" presName="parentText3" presStyleLbl="node1" presStyleIdx="2" presStyleCnt="4" custScaleY="113859" custLinFactNeighborX="13662" custLinFactNeighborY="52204">
        <dgm:presLayoutVars>
          <dgm:chMax/>
          <dgm:chPref val="3"/>
          <dgm:bulletEnabled val="1"/>
        </dgm:presLayoutVars>
      </dgm:prSet>
      <dgm:spPr/>
    </dgm:pt>
    <dgm:pt modelId="{D27EA54F-C94E-4CE9-AF50-169991171750}" type="pres">
      <dgm:prSet presAssocID="{7A1AF19F-431F-43F6-9117-B88DF042E742}" presName="parentText4" presStyleLbl="node1" presStyleIdx="3" presStyleCnt="4" custScaleX="193566" custScaleY="124879" custLinFactY="6607" custLinFactNeighborY="100000">
        <dgm:presLayoutVars>
          <dgm:chMax/>
          <dgm:chPref val="3"/>
          <dgm:bulletEnabled val="1"/>
        </dgm:presLayoutVars>
      </dgm:prSet>
      <dgm:spPr/>
    </dgm:pt>
  </dgm:ptLst>
  <dgm:cxnLst>
    <dgm:cxn modelId="{CFDEFF0B-F728-4583-8839-53E190C2756F}" type="presOf" srcId="{E00BE8DB-6F5D-468B-91AB-C6F45F667B98}" destId="{6C6B495E-F2E6-4626-83AB-E183C5DFBC4D}" srcOrd="0" destOrd="0" presId="urn:microsoft.com/office/officeart/2009/3/layout/IncreasingArrowsProcess"/>
    <dgm:cxn modelId="{A2A11027-9720-491F-9952-E4318F1B3AA9}" type="presOf" srcId="{7A1AF19F-431F-43F6-9117-B88DF042E742}" destId="{D27EA54F-C94E-4CE9-AF50-169991171750}" srcOrd="0" destOrd="0" presId="urn:microsoft.com/office/officeart/2009/3/layout/IncreasingArrowsProcess"/>
    <dgm:cxn modelId="{78532862-AF4F-4AEB-8312-45B9FF152CD9}" srcId="{F20B2676-D487-423B-B479-368B6536DAD8}" destId="{AC723A5B-33D0-4E32-B012-921418D4C27A}" srcOrd="0" destOrd="0" parTransId="{395A60CD-B4EB-436D-AA6E-EE9EF32E7EC0}" sibTransId="{8E542521-8136-4517-A243-ADC3CAAA1565}"/>
    <dgm:cxn modelId="{291B8051-4ECB-4C52-A44F-4FB0960778E8}" type="presOf" srcId="{AC723A5B-33D0-4E32-B012-921418D4C27A}" destId="{E053B1CF-F161-47A3-92B0-F7F383CA0861}" srcOrd="0" destOrd="0" presId="urn:microsoft.com/office/officeart/2009/3/layout/IncreasingArrowsProcess"/>
    <dgm:cxn modelId="{B2FD479D-26B7-4624-8C24-A8BF96F3C743}" srcId="{F20B2676-D487-423B-B479-368B6536DAD8}" destId="{7A1AF19F-431F-43F6-9117-B88DF042E742}" srcOrd="3" destOrd="0" parTransId="{AB2C7531-B8D0-462D-8C74-E56A6A0DA3F0}" sibTransId="{BF983CF0-711A-41DD-BB4E-B188282F1CC5}"/>
    <dgm:cxn modelId="{256239B2-514D-4DD7-A0BE-6ADB7CDE6A7F}" srcId="{F20B2676-D487-423B-B479-368B6536DAD8}" destId="{E39921C8-6FF1-4D43-9FD1-4EE66E7DB343}" srcOrd="1" destOrd="0" parTransId="{EC5396CB-19EC-4E8A-A624-9A286692B95D}" sibTransId="{10655D6C-A2C0-4450-89BD-B517D1B874AF}"/>
    <dgm:cxn modelId="{3D8768DF-7D0D-4681-9693-334F97A9CA9C}" type="presOf" srcId="{F20B2676-D487-423B-B479-368B6536DAD8}" destId="{BA22436B-B467-45FE-AA51-F0AE5B216CFF}" srcOrd="0" destOrd="0" presId="urn:microsoft.com/office/officeart/2009/3/layout/IncreasingArrowsProcess"/>
    <dgm:cxn modelId="{DA7524E2-6CE2-45B7-9EB0-23E4A483F487}" type="presOf" srcId="{E39921C8-6FF1-4D43-9FD1-4EE66E7DB343}" destId="{423E1187-01D2-418F-AC1F-3853875D2467}" srcOrd="0" destOrd="0" presId="urn:microsoft.com/office/officeart/2009/3/layout/IncreasingArrowsProcess"/>
    <dgm:cxn modelId="{60146AF9-51C6-4A3C-AAAF-5A56F616F2F4}" srcId="{F20B2676-D487-423B-B479-368B6536DAD8}" destId="{E00BE8DB-6F5D-468B-91AB-C6F45F667B98}" srcOrd="2" destOrd="0" parTransId="{66F78A11-7FEC-434E-89F9-7BB721ED0F4F}" sibTransId="{6050F2FA-E491-4E46-8B05-F3C3F4D90B6F}"/>
    <dgm:cxn modelId="{A472FBDE-38B7-42BB-8831-4BED28203A8E}" type="presParOf" srcId="{BA22436B-B467-45FE-AA51-F0AE5B216CFF}" destId="{E053B1CF-F161-47A3-92B0-F7F383CA0861}" srcOrd="0" destOrd="0" presId="urn:microsoft.com/office/officeart/2009/3/layout/IncreasingArrowsProcess"/>
    <dgm:cxn modelId="{F70D6ADF-98DE-4180-B62A-4FA634EBD2CE}" type="presParOf" srcId="{BA22436B-B467-45FE-AA51-F0AE5B216CFF}" destId="{423E1187-01D2-418F-AC1F-3853875D2467}" srcOrd="1" destOrd="0" presId="urn:microsoft.com/office/officeart/2009/3/layout/IncreasingArrowsProcess"/>
    <dgm:cxn modelId="{253EAC56-A784-42DE-A863-71ACE33504CB}" type="presParOf" srcId="{BA22436B-B467-45FE-AA51-F0AE5B216CFF}" destId="{6C6B495E-F2E6-4626-83AB-E183C5DFBC4D}" srcOrd="2" destOrd="0" presId="urn:microsoft.com/office/officeart/2009/3/layout/IncreasingArrowsProcess"/>
    <dgm:cxn modelId="{90A499B1-DACA-46FB-951B-7A8BFC1FD36E}" type="presParOf" srcId="{BA22436B-B467-45FE-AA51-F0AE5B216CFF}" destId="{D27EA54F-C94E-4CE9-AF50-169991171750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0B2676-D487-423B-B479-368B6536DAD8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AC723A5B-33D0-4E32-B012-921418D4C27A}">
      <dgm:prSet phldrT="[Text]" custT="1"/>
      <dgm:spPr/>
      <dgm:t>
        <a:bodyPr/>
        <a:lstStyle/>
        <a:p>
          <a:r>
            <a:rPr lang="en-US" sz="2400" dirty="0"/>
            <a:t>Available options</a:t>
          </a:r>
        </a:p>
      </dgm:t>
    </dgm:pt>
    <dgm:pt modelId="{395A60CD-B4EB-436D-AA6E-EE9EF32E7EC0}" type="parTrans" cxnId="{78532862-AF4F-4AEB-8312-45B9FF152CD9}">
      <dgm:prSet/>
      <dgm:spPr/>
      <dgm:t>
        <a:bodyPr/>
        <a:lstStyle/>
        <a:p>
          <a:endParaRPr lang="en-US" sz="2400"/>
        </a:p>
      </dgm:t>
    </dgm:pt>
    <dgm:pt modelId="{8E542521-8136-4517-A243-ADC3CAAA1565}" type="sibTrans" cxnId="{78532862-AF4F-4AEB-8312-45B9FF152CD9}">
      <dgm:prSet/>
      <dgm:spPr/>
      <dgm:t>
        <a:bodyPr/>
        <a:lstStyle/>
        <a:p>
          <a:endParaRPr lang="en-US" sz="2400"/>
        </a:p>
      </dgm:t>
    </dgm:pt>
    <dgm:pt modelId="{E39921C8-6FF1-4D43-9FD1-4EE66E7DB343}">
      <dgm:prSet phldrT="[Text]" custT="1"/>
      <dgm:spPr/>
      <dgm:t>
        <a:bodyPr/>
        <a:lstStyle/>
        <a:p>
          <a:r>
            <a:rPr lang="en-US" sz="2400" dirty="0"/>
            <a:t>Electives</a:t>
          </a:r>
        </a:p>
      </dgm:t>
    </dgm:pt>
    <dgm:pt modelId="{EC5396CB-19EC-4E8A-A624-9A286692B95D}" type="parTrans" cxnId="{256239B2-514D-4DD7-A0BE-6ADB7CDE6A7F}">
      <dgm:prSet/>
      <dgm:spPr/>
      <dgm:t>
        <a:bodyPr/>
        <a:lstStyle/>
        <a:p>
          <a:endParaRPr lang="en-US" sz="2400"/>
        </a:p>
      </dgm:t>
    </dgm:pt>
    <dgm:pt modelId="{10655D6C-A2C0-4450-89BD-B517D1B874AF}" type="sibTrans" cxnId="{256239B2-514D-4DD7-A0BE-6ADB7CDE6A7F}">
      <dgm:prSet/>
      <dgm:spPr/>
      <dgm:t>
        <a:bodyPr/>
        <a:lstStyle/>
        <a:p>
          <a:endParaRPr lang="en-US" sz="2400"/>
        </a:p>
      </dgm:t>
    </dgm:pt>
    <dgm:pt modelId="{E00BE8DB-6F5D-468B-91AB-C6F45F667B98}">
      <dgm:prSet phldrT="[Text]" custT="1"/>
      <dgm:spPr/>
      <dgm:t>
        <a:bodyPr/>
        <a:lstStyle/>
        <a:p>
          <a:r>
            <a:rPr lang="en-US" sz="2400" dirty="0"/>
            <a:t>General academic progress </a:t>
          </a:r>
        </a:p>
      </dgm:t>
    </dgm:pt>
    <dgm:pt modelId="{66F78A11-7FEC-434E-89F9-7BB721ED0F4F}" type="parTrans" cxnId="{60146AF9-51C6-4A3C-AAAF-5A56F616F2F4}">
      <dgm:prSet/>
      <dgm:spPr/>
      <dgm:t>
        <a:bodyPr/>
        <a:lstStyle/>
        <a:p>
          <a:endParaRPr lang="en-US" sz="2400"/>
        </a:p>
      </dgm:t>
    </dgm:pt>
    <dgm:pt modelId="{6050F2FA-E491-4E46-8B05-F3C3F4D90B6F}" type="sibTrans" cxnId="{60146AF9-51C6-4A3C-AAAF-5A56F616F2F4}">
      <dgm:prSet/>
      <dgm:spPr/>
      <dgm:t>
        <a:bodyPr/>
        <a:lstStyle/>
        <a:p>
          <a:endParaRPr lang="en-US" sz="2400"/>
        </a:p>
      </dgm:t>
    </dgm:pt>
    <dgm:pt modelId="{3CE9A514-E279-4E2C-9CE9-FA9F54ACC51C}" type="pres">
      <dgm:prSet presAssocID="{F20B2676-D487-423B-B479-368B6536DAD8}" presName="CompostProcess" presStyleCnt="0">
        <dgm:presLayoutVars>
          <dgm:dir/>
          <dgm:resizeHandles val="exact"/>
        </dgm:presLayoutVars>
      </dgm:prSet>
      <dgm:spPr/>
    </dgm:pt>
    <dgm:pt modelId="{F7D1E188-0856-469F-9A1D-0059D93ABE83}" type="pres">
      <dgm:prSet presAssocID="{F20B2676-D487-423B-B479-368B6536DAD8}" presName="arrow" presStyleLbl="bgShp" presStyleIdx="0" presStyleCnt="1" custLinFactNeighborX="-210" custLinFactNeighborY="-14658"/>
      <dgm:spPr/>
    </dgm:pt>
    <dgm:pt modelId="{2C567D27-7167-4A13-93CC-0013965A6CDD}" type="pres">
      <dgm:prSet presAssocID="{F20B2676-D487-423B-B479-368B6536DAD8}" presName="linearProcess" presStyleCnt="0"/>
      <dgm:spPr/>
    </dgm:pt>
    <dgm:pt modelId="{4F05DF55-2D05-4A2B-8C08-AEB0E7F83180}" type="pres">
      <dgm:prSet presAssocID="{AC723A5B-33D0-4E32-B012-921418D4C27A}" presName="textNode" presStyleLbl="node1" presStyleIdx="0" presStyleCnt="3" custScaleY="52680" custLinFactX="-4088" custLinFactNeighborX="-100000" custLinFactNeighborY="-2343">
        <dgm:presLayoutVars>
          <dgm:bulletEnabled val="1"/>
        </dgm:presLayoutVars>
      </dgm:prSet>
      <dgm:spPr/>
    </dgm:pt>
    <dgm:pt modelId="{38F43C7A-ABD7-46E7-9385-DF1809091B31}" type="pres">
      <dgm:prSet presAssocID="{8E542521-8136-4517-A243-ADC3CAAA1565}" presName="sibTrans" presStyleCnt="0"/>
      <dgm:spPr/>
    </dgm:pt>
    <dgm:pt modelId="{87C50F08-9CB1-478A-B7E5-BE87FCC40285}" type="pres">
      <dgm:prSet presAssocID="{E39921C8-6FF1-4D43-9FD1-4EE66E7DB343}" presName="textNode" presStyleLbl="node1" presStyleIdx="1" presStyleCnt="3" custScaleY="49330">
        <dgm:presLayoutVars>
          <dgm:bulletEnabled val="1"/>
        </dgm:presLayoutVars>
      </dgm:prSet>
      <dgm:spPr/>
    </dgm:pt>
    <dgm:pt modelId="{8DC44773-3117-464B-B32D-834A653D1C1E}" type="pres">
      <dgm:prSet presAssocID="{10655D6C-A2C0-4450-89BD-B517D1B874AF}" presName="sibTrans" presStyleCnt="0"/>
      <dgm:spPr/>
    </dgm:pt>
    <dgm:pt modelId="{C673DF5B-5E7D-45E6-8D3A-88275A4CF7E9}" type="pres">
      <dgm:prSet presAssocID="{E00BE8DB-6F5D-468B-91AB-C6F45F667B98}" presName="textNode" presStyleLbl="node1" presStyleIdx="2" presStyleCnt="3" custScaleY="70758">
        <dgm:presLayoutVars>
          <dgm:bulletEnabled val="1"/>
        </dgm:presLayoutVars>
      </dgm:prSet>
      <dgm:spPr/>
    </dgm:pt>
  </dgm:ptLst>
  <dgm:cxnLst>
    <dgm:cxn modelId="{FB068F11-E8B0-4CDC-B95D-E311FC324777}" type="presOf" srcId="{E00BE8DB-6F5D-468B-91AB-C6F45F667B98}" destId="{C673DF5B-5E7D-45E6-8D3A-88275A4CF7E9}" srcOrd="0" destOrd="0" presId="urn:microsoft.com/office/officeart/2005/8/layout/hProcess9"/>
    <dgm:cxn modelId="{08E45A29-4157-4405-8124-210CF97F2681}" type="presOf" srcId="{AC723A5B-33D0-4E32-B012-921418D4C27A}" destId="{4F05DF55-2D05-4A2B-8C08-AEB0E7F83180}" srcOrd="0" destOrd="0" presId="urn:microsoft.com/office/officeart/2005/8/layout/hProcess9"/>
    <dgm:cxn modelId="{78532862-AF4F-4AEB-8312-45B9FF152CD9}" srcId="{F20B2676-D487-423B-B479-368B6536DAD8}" destId="{AC723A5B-33D0-4E32-B012-921418D4C27A}" srcOrd="0" destOrd="0" parTransId="{395A60CD-B4EB-436D-AA6E-EE9EF32E7EC0}" sibTransId="{8E542521-8136-4517-A243-ADC3CAAA1565}"/>
    <dgm:cxn modelId="{256239B2-514D-4DD7-A0BE-6ADB7CDE6A7F}" srcId="{F20B2676-D487-423B-B479-368B6536DAD8}" destId="{E39921C8-6FF1-4D43-9FD1-4EE66E7DB343}" srcOrd="1" destOrd="0" parTransId="{EC5396CB-19EC-4E8A-A624-9A286692B95D}" sibTransId="{10655D6C-A2C0-4450-89BD-B517D1B874AF}"/>
    <dgm:cxn modelId="{F97223E7-C047-4E69-87F0-091546A85088}" type="presOf" srcId="{F20B2676-D487-423B-B479-368B6536DAD8}" destId="{3CE9A514-E279-4E2C-9CE9-FA9F54ACC51C}" srcOrd="0" destOrd="0" presId="urn:microsoft.com/office/officeart/2005/8/layout/hProcess9"/>
    <dgm:cxn modelId="{2A0C1AF8-FCB4-4B8E-9576-788060CE7754}" type="presOf" srcId="{E39921C8-6FF1-4D43-9FD1-4EE66E7DB343}" destId="{87C50F08-9CB1-478A-B7E5-BE87FCC40285}" srcOrd="0" destOrd="0" presId="urn:microsoft.com/office/officeart/2005/8/layout/hProcess9"/>
    <dgm:cxn modelId="{60146AF9-51C6-4A3C-AAAF-5A56F616F2F4}" srcId="{F20B2676-D487-423B-B479-368B6536DAD8}" destId="{E00BE8DB-6F5D-468B-91AB-C6F45F667B98}" srcOrd="2" destOrd="0" parTransId="{66F78A11-7FEC-434E-89F9-7BB721ED0F4F}" sibTransId="{6050F2FA-E491-4E46-8B05-F3C3F4D90B6F}"/>
    <dgm:cxn modelId="{7D3900F5-E07D-443B-A4A5-3908169313A3}" type="presParOf" srcId="{3CE9A514-E279-4E2C-9CE9-FA9F54ACC51C}" destId="{F7D1E188-0856-469F-9A1D-0059D93ABE83}" srcOrd="0" destOrd="0" presId="urn:microsoft.com/office/officeart/2005/8/layout/hProcess9"/>
    <dgm:cxn modelId="{CE173496-F9FD-41B4-A110-DFF3BC2AC495}" type="presParOf" srcId="{3CE9A514-E279-4E2C-9CE9-FA9F54ACC51C}" destId="{2C567D27-7167-4A13-93CC-0013965A6CDD}" srcOrd="1" destOrd="0" presId="urn:microsoft.com/office/officeart/2005/8/layout/hProcess9"/>
    <dgm:cxn modelId="{3FCB10AD-86B3-4A40-B26A-E511A0EDDDE4}" type="presParOf" srcId="{2C567D27-7167-4A13-93CC-0013965A6CDD}" destId="{4F05DF55-2D05-4A2B-8C08-AEB0E7F83180}" srcOrd="0" destOrd="0" presId="urn:microsoft.com/office/officeart/2005/8/layout/hProcess9"/>
    <dgm:cxn modelId="{DDB546D9-E4C8-4700-AABB-A56BEC6DFBB9}" type="presParOf" srcId="{2C567D27-7167-4A13-93CC-0013965A6CDD}" destId="{38F43C7A-ABD7-46E7-9385-DF1809091B31}" srcOrd="1" destOrd="0" presId="urn:microsoft.com/office/officeart/2005/8/layout/hProcess9"/>
    <dgm:cxn modelId="{55FBBD1E-D6C0-4C57-9006-28FA88E35128}" type="presParOf" srcId="{2C567D27-7167-4A13-93CC-0013965A6CDD}" destId="{87C50F08-9CB1-478A-B7E5-BE87FCC40285}" srcOrd="2" destOrd="0" presId="urn:microsoft.com/office/officeart/2005/8/layout/hProcess9"/>
    <dgm:cxn modelId="{DA5DDD33-7C0C-4430-A6C8-6CA67DC201DF}" type="presParOf" srcId="{2C567D27-7167-4A13-93CC-0013965A6CDD}" destId="{8DC44773-3117-464B-B32D-834A653D1C1E}" srcOrd="3" destOrd="0" presId="urn:microsoft.com/office/officeart/2005/8/layout/hProcess9"/>
    <dgm:cxn modelId="{BC36179C-362E-45D7-B034-B2FDC7631015}" type="presParOf" srcId="{2C567D27-7167-4A13-93CC-0013965A6CDD}" destId="{C673DF5B-5E7D-45E6-8D3A-88275A4CF7E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F161A6-6C30-4FC5-BDBC-E3FAC1B352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JM"/>
        </a:p>
      </dgm:t>
    </dgm:pt>
    <dgm:pt modelId="{1CDB6D57-1254-43AC-AD92-1F90D23E3369}">
      <dgm:prSet phldrT="[Text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b="1" dirty="0">
              <a:latin typeface="Georgia" pitchFamily="18" charset="0"/>
            </a:rPr>
            <a:t>General University Matters</a:t>
          </a:r>
          <a:endParaRPr lang="en-JM" sz="2600" dirty="0">
            <a:latin typeface="Georgia" pitchFamily="18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JM" sz="3500" dirty="0"/>
        </a:p>
      </dgm:t>
    </dgm:pt>
    <dgm:pt modelId="{71FC24B2-8030-4D40-96F1-C18B3DC97508}" type="parTrans" cxnId="{FB8CE061-2722-4484-9228-0B1106A214D2}">
      <dgm:prSet/>
      <dgm:spPr/>
      <dgm:t>
        <a:bodyPr/>
        <a:lstStyle/>
        <a:p>
          <a:endParaRPr lang="en-JM"/>
        </a:p>
      </dgm:t>
    </dgm:pt>
    <dgm:pt modelId="{4B7D2146-B0B0-451F-91C0-24BFBBF021DB}" type="sibTrans" cxnId="{FB8CE061-2722-4484-9228-0B1106A214D2}">
      <dgm:prSet/>
      <dgm:spPr/>
      <dgm:t>
        <a:bodyPr/>
        <a:lstStyle/>
        <a:p>
          <a:endParaRPr lang="en-JM"/>
        </a:p>
      </dgm:t>
    </dgm:pt>
    <dgm:pt modelId="{FB796199-D598-4207-8F61-A84E1ABB5D6A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Georgia" pitchFamily="18" charset="0"/>
            </a:rPr>
            <a:t>Module Diet for course of study   </a:t>
          </a:r>
          <a:endParaRPr lang="en-JM" sz="2000" dirty="0">
            <a:latin typeface="Georgia" pitchFamily="18" charset="0"/>
          </a:endParaRPr>
        </a:p>
      </dgm:t>
    </dgm:pt>
    <dgm:pt modelId="{E1161412-18FF-424F-AD02-61DE8A413240}" type="parTrans" cxnId="{C45A295A-E88D-4BE7-9AC9-52799A7CDCF6}">
      <dgm:prSet/>
      <dgm:spPr/>
      <dgm:t>
        <a:bodyPr/>
        <a:lstStyle/>
        <a:p>
          <a:endParaRPr lang="en-JM"/>
        </a:p>
      </dgm:t>
    </dgm:pt>
    <dgm:pt modelId="{B3A1A295-9F70-48DB-95EC-82514B2AEDBD}" type="sibTrans" cxnId="{C45A295A-E88D-4BE7-9AC9-52799A7CDCF6}">
      <dgm:prSet/>
      <dgm:spPr/>
      <dgm:t>
        <a:bodyPr/>
        <a:lstStyle/>
        <a:p>
          <a:endParaRPr lang="en-JM"/>
        </a:p>
      </dgm:t>
    </dgm:pt>
    <dgm:pt modelId="{AC755FFF-904D-4C10-BD2A-6ACAAC660D5D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JM" sz="1900" dirty="0">
              <a:latin typeface="Georgia" pitchFamily="18" charset="0"/>
            </a:rPr>
            <a:t> Grade forgiveness</a:t>
          </a:r>
        </a:p>
      </dgm:t>
    </dgm:pt>
    <dgm:pt modelId="{79979891-D672-40C2-9A15-F95FFFE31408}" type="parTrans" cxnId="{F448C32F-A1F6-4803-814E-755EFCC3F267}">
      <dgm:prSet/>
      <dgm:spPr/>
      <dgm:t>
        <a:bodyPr/>
        <a:lstStyle/>
        <a:p>
          <a:endParaRPr lang="en-JM"/>
        </a:p>
      </dgm:t>
    </dgm:pt>
    <dgm:pt modelId="{FE428FDB-F97F-4133-B5A2-F24CF6BE3B15}" type="sibTrans" cxnId="{F448C32F-A1F6-4803-814E-755EFCC3F267}">
      <dgm:prSet/>
      <dgm:spPr/>
      <dgm:t>
        <a:bodyPr/>
        <a:lstStyle/>
        <a:p>
          <a:endParaRPr lang="en-JM"/>
        </a:p>
      </dgm:t>
    </dgm:pt>
    <dgm:pt modelId="{4EB23DC5-8E70-4DBB-BDFD-5DE1AE4DB500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Georgia" pitchFamily="18" charset="0"/>
            </a:rPr>
            <a:t>Add/drop</a:t>
          </a:r>
          <a:endParaRPr lang="en-JM" sz="2000" dirty="0">
            <a:latin typeface="Georgia" pitchFamily="18" charset="0"/>
          </a:endParaRPr>
        </a:p>
      </dgm:t>
    </dgm:pt>
    <dgm:pt modelId="{B9CCE114-58AF-4C55-9CC4-7BAC96531F8A}" type="parTrans" cxnId="{E0521013-A4F5-4735-804E-54827EDDB83D}">
      <dgm:prSet/>
      <dgm:spPr/>
      <dgm:t>
        <a:bodyPr/>
        <a:lstStyle/>
        <a:p>
          <a:endParaRPr lang="en-JM"/>
        </a:p>
      </dgm:t>
    </dgm:pt>
    <dgm:pt modelId="{A6579CE9-6B6E-4E63-8D90-2CFB0A7F59D6}" type="sibTrans" cxnId="{E0521013-A4F5-4735-804E-54827EDDB83D}">
      <dgm:prSet/>
      <dgm:spPr/>
      <dgm:t>
        <a:bodyPr/>
        <a:lstStyle/>
        <a:p>
          <a:endParaRPr lang="en-JM"/>
        </a:p>
      </dgm:t>
    </dgm:pt>
    <dgm:pt modelId="{B1E8BD53-406C-4501-AEB7-058219CE7FD5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Georgia" pitchFamily="18" charset="0"/>
            </a:rPr>
            <a:t>Registration </a:t>
          </a:r>
          <a:endParaRPr lang="en-JM" sz="2000" dirty="0">
            <a:latin typeface="Georgia" pitchFamily="18" charset="0"/>
          </a:endParaRPr>
        </a:p>
      </dgm:t>
    </dgm:pt>
    <dgm:pt modelId="{C6EA3027-44D6-474E-A9DF-84A0770A4BA5}" type="parTrans" cxnId="{A60FF840-AB61-4429-9E44-6409366C91AD}">
      <dgm:prSet/>
      <dgm:spPr/>
      <dgm:t>
        <a:bodyPr/>
        <a:lstStyle/>
        <a:p>
          <a:endParaRPr lang="en-JM"/>
        </a:p>
      </dgm:t>
    </dgm:pt>
    <dgm:pt modelId="{CDAF97FC-DA6A-41A7-B510-CAAF13245683}" type="sibTrans" cxnId="{A60FF840-AB61-4429-9E44-6409366C91AD}">
      <dgm:prSet/>
      <dgm:spPr/>
      <dgm:t>
        <a:bodyPr/>
        <a:lstStyle/>
        <a:p>
          <a:endParaRPr lang="en-JM"/>
        </a:p>
      </dgm:t>
    </dgm:pt>
    <dgm:pt modelId="{6E92DC00-23C7-4062-BA0C-497FFEC88A9C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Georgia" pitchFamily="18" charset="0"/>
            </a:rPr>
            <a:t>Transfer of credit or academic records</a:t>
          </a:r>
          <a:endParaRPr lang="en-JM" sz="2000" dirty="0">
            <a:latin typeface="Georgia" pitchFamily="18" charset="0"/>
          </a:endParaRPr>
        </a:p>
      </dgm:t>
    </dgm:pt>
    <dgm:pt modelId="{EFADA77B-EB3F-4C98-80D8-FA74D3B84C65}" type="parTrans" cxnId="{A02F7732-1D78-409A-9185-69CD4D7AB771}">
      <dgm:prSet/>
      <dgm:spPr/>
      <dgm:t>
        <a:bodyPr/>
        <a:lstStyle/>
        <a:p>
          <a:endParaRPr lang="en-JM"/>
        </a:p>
      </dgm:t>
    </dgm:pt>
    <dgm:pt modelId="{647230A0-AC61-4706-A185-E57400A77CB3}" type="sibTrans" cxnId="{A02F7732-1D78-409A-9185-69CD4D7AB771}">
      <dgm:prSet/>
      <dgm:spPr/>
      <dgm:t>
        <a:bodyPr/>
        <a:lstStyle/>
        <a:p>
          <a:endParaRPr lang="en-JM"/>
        </a:p>
      </dgm:t>
    </dgm:pt>
    <dgm:pt modelId="{374E5E3E-8CDB-448E-ACAF-7280329BBEEC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Georgia" pitchFamily="18" charset="0"/>
            </a:rPr>
            <a:t>Financial status  </a:t>
          </a:r>
          <a:endParaRPr lang="en-JM" sz="2000" dirty="0">
            <a:latin typeface="Georgia" pitchFamily="18" charset="0"/>
          </a:endParaRPr>
        </a:p>
      </dgm:t>
    </dgm:pt>
    <dgm:pt modelId="{1EC78C21-646B-49CA-89C5-CA4745DA3190}" type="parTrans" cxnId="{253C1372-CE71-4509-AB87-062DE91F40A6}">
      <dgm:prSet/>
      <dgm:spPr/>
      <dgm:t>
        <a:bodyPr/>
        <a:lstStyle/>
        <a:p>
          <a:endParaRPr lang="en-JM"/>
        </a:p>
      </dgm:t>
    </dgm:pt>
    <dgm:pt modelId="{315441D6-C334-4A6C-AB92-C1F7CCA26125}" type="sibTrans" cxnId="{253C1372-CE71-4509-AB87-062DE91F40A6}">
      <dgm:prSet/>
      <dgm:spPr/>
      <dgm:t>
        <a:bodyPr/>
        <a:lstStyle/>
        <a:p>
          <a:endParaRPr lang="en-JM"/>
        </a:p>
      </dgm:t>
    </dgm:pt>
    <dgm:pt modelId="{887B1C32-54EA-4190-958D-CB5B3754BECF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Georgia" pitchFamily="18" charset="0"/>
            </a:rPr>
            <a:t>Services provided by Institution e.g. financial, Counseling etc. </a:t>
          </a:r>
          <a:endParaRPr lang="en-JM" sz="2000" dirty="0">
            <a:latin typeface="Georgia" pitchFamily="18" charset="0"/>
          </a:endParaRPr>
        </a:p>
      </dgm:t>
    </dgm:pt>
    <dgm:pt modelId="{730727DC-ED7D-43AD-9B68-333C3ED9AC3E}" type="parTrans" cxnId="{D97DADE0-059C-4F2C-9105-CEAFA5861C1E}">
      <dgm:prSet/>
      <dgm:spPr/>
      <dgm:t>
        <a:bodyPr/>
        <a:lstStyle/>
        <a:p>
          <a:endParaRPr lang="en-JM"/>
        </a:p>
      </dgm:t>
    </dgm:pt>
    <dgm:pt modelId="{9177AEE4-BFE9-4FA3-94F5-8C8F343EBFD0}" type="sibTrans" cxnId="{D97DADE0-059C-4F2C-9105-CEAFA5861C1E}">
      <dgm:prSet/>
      <dgm:spPr/>
      <dgm:t>
        <a:bodyPr/>
        <a:lstStyle/>
        <a:p>
          <a:endParaRPr lang="en-JM"/>
        </a:p>
      </dgm:t>
    </dgm:pt>
    <dgm:pt modelId="{15A9CB18-E643-4FD3-883B-30E7A6D0C875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Georgia" pitchFamily="18" charset="0"/>
            </a:rPr>
            <a:t>Leave of absence</a:t>
          </a:r>
          <a:endParaRPr lang="en-JM" sz="2000" dirty="0">
            <a:latin typeface="Georgia" pitchFamily="18" charset="0"/>
          </a:endParaRPr>
        </a:p>
      </dgm:t>
    </dgm:pt>
    <dgm:pt modelId="{F49E694B-9252-451B-ACEC-BA1E21F2ADDE}" type="parTrans" cxnId="{69B18469-4E22-46E3-8778-556EC3624A10}">
      <dgm:prSet/>
      <dgm:spPr/>
      <dgm:t>
        <a:bodyPr/>
        <a:lstStyle/>
        <a:p>
          <a:endParaRPr lang="en-JM"/>
        </a:p>
      </dgm:t>
    </dgm:pt>
    <dgm:pt modelId="{3278DAFC-36AE-4B7E-B8A8-CA79FECD23A5}" type="sibTrans" cxnId="{69B18469-4E22-46E3-8778-556EC3624A10}">
      <dgm:prSet/>
      <dgm:spPr/>
      <dgm:t>
        <a:bodyPr/>
        <a:lstStyle/>
        <a:p>
          <a:endParaRPr lang="en-JM"/>
        </a:p>
      </dgm:t>
    </dgm:pt>
    <dgm:pt modelId="{9AA3F215-4AC8-4C9D-AC96-9907D09D0B7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Georgia" pitchFamily="18" charset="0"/>
            </a:rPr>
            <a:t>Withdrawal from Course of Study</a:t>
          </a:r>
          <a:endParaRPr lang="en-JM" sz="2000" dirty="0">
            <a:latin typeface="Georgia" pitchFamily="18" charset="0"/>
          </a:endParaRPr>
        </a:p>
      </dgm:t>
    </dgm:pt>
    <dgm:pt modelId="{FA049751-1CD1-4D26-A241-5E92BB7BFBB9}" type="parTrans" cxnId="{654AF799-470E-4B78-81C5-2F0E15EDDC7A}">
      <dgm:prSet/>
      <dgm:spPr/>
      <dgm:t>
        <a:bodyPr/>
        <a:lstStyle/>
        <a:p>
          <a:endParaRPr lang="en-JM"/>
        </a:p>
      </dgm:t>
    </dgm:pt>
    <dgm:pt modelId="{32F53A79-01E3-4D73-BB7F-A5660AE1AF27}" type="sibTrans" cxnId="{654AF799-470E-4B78-81C5-2F0E15EDDC7A}">
      <dgm:prSet/>
      <dgm:spPr/>
      <dgm:t>
        <a:bodyPr/>
        <a:lstStyle/>
        <a:p>
          <a:endParaRPr lang="en-JM"/>
        </a:p>
      </dgm:t>
    </dgm:pt>
    <dgm:pt modelId="{5E08D233-E3EB-4C62-B487-DC900916493E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Georgia" pitchFamily="18" charset="0"/>
            </a:rPr>
            <a:t>Withdrawal from module</a:t>
          </a:r>
          <a:endParaRPr lang="en-JM" sz="2000" dirty="0">
            <a:latin typeface="Georgia" pitchFamily="18" charset="0"/>
          </a:endParaRPr>
        </a:p>
      </dgm:t>
    </dgm:pt>
    <dgm:pt modelId="{0B2BE5C2-02CB-4846-85BB-75B8996FF5E4}" type="parTrans" cxnId="{3DF398AA-390E-4A17-B44B-115B2109E176}">
      <dgm:prSet/>
      <dgm:spPr/>
      <dgm:t>
        <a:bodyPr/>
        <a:lstStyle/>
        <a:p>
          <a:endParaRPr lang="en-JM"/>
        </a:p>
      </dgm:t>
    </dgm:pt>
    <dgm:pt modelId="{7A5111E0-7636-4400-8D5C-CFBC6924318D}" type="sibTrans" cxnId="{3DF398AA-390E-4A17-B44B-115B2109E176}">
      <dgm:prSet/>
      <dgm:spPr/>
      <dgm:t>
        <a:bodyPr/>
        <a:lstStyle/>
        <a:p>
          <a:endParaRPr lang="en-JM"/>
        </a:p>
      </dgm:t>
    </dgm:pt>
    <dgm:pt modelId="{AD84F29B-172F-4DF6-8C99-00D28A234903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n-JM" sz="1900" dirty="0">
            <a:latin typeface="Georgia" pitchFamily="18" charset="0"/>
          </a:endParaRPr>
        </a:p>
      </dgm:t>
    </dgm:pt>
    <dgm:pt modelId="{4AA2FE92-0C77-4631-A872-D52A722724C3}" type="parTrans" cxnId="{86D6875B-330E-4316-AC1F-F7D3C8A51442}">
      <dgm:prSet/>
      <dgm:spPr/>
      <dgm:t>
        <a:bodyPr/>
        <a:lstStyle/>
        <a:p>
          <a:endParaRPr lang="en-JM"/>
        </a:p>
      </dgm:t>
    </dgm:pt>
    <dgm:pt modelId="{6B437224-A7E4-4A70-8FC7-5ECE9FEF8CB0}" type="sibTrans" cxnId="{86D6875B-330E-4316-AC1F-F7D3C8A51442}">
      <dgm:prSet/>
      <dgm:spPr/>
      <dgm:t>
        <a:bodyPr/>
        <a:lstStyle/>
        <a:p>
          <a:endParaRPr lang="en-JM"/>
        </a:p>
      </dgm:t>
    </dgm:pt>
    <dgm:pt modelId="{6CE5B186-8153-48FF-8163-255BA245E094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JM" sz="1900" dirty="0">
              <a:latin typeface="Georgia" pitchFamily="18" charset="0"/>
            </a:rPr>
            <a:t>Independent study</a:t>
          </a:r>
        </a:p>
      </dgm:t>
    </dgm:pt>
    <dgm:pt modelId="{3A2D9A24-5A36-4F30-8D77-0AE105C8082B}" type="parTrans" cxnId="{E0680163-7A3A-4B65-A7F6-A3711932B6F4}">
      <dgm:prSet/>
      <dgm:spPr/>
      <dgm:t>
        <a:bodyPr/>
        <a:lstStyle/>
        <a:p>
          <a:endParaRPr lang="en-US"/>
        </a:p>
      </dgm:t>
    </dgm:pt>
    <dgm:pt modelId="{C117AC20-35BF-4C4F-A110-D817BAC52C9C}" type="sibTrans" cxnId="{E0680163-7A3A-4B65-A7F6-A3711932B6F4}">
      <dgm:prSet/>
      <dgm:spPr/>
      <dgm:t>
        <a:bodyPr/>
        <a:lstStyle/>
        <a:p>
          <a:endParaRPr lang="en-US"/>
        </a:p>
      </dgm:t>
    </dgm:pt>
    <dgm:pt modelId="{B73C8AAD-E943-4749-8311-41D057A80E74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Georgia" pitchFamily="18" charset="0"/>
            </a:rPr>
            <a:t>Grade point average/grading policy</a:t>
          </a:r>
          <a:endParaRPr lang="en-JM" sz="2000" dirty="0">
            <a:latin typeface="Georgia" pitchFamily="18" charset="0"/>
          </a:endParaRPr>
        </a:p>
      </dgm:t>
    </dgm:pt>
    <dgm:pt modelId="{2CB12550-F39A-427C-8914-5CFFC2D57C00}" type="sibTrans" cxnId="{5D7FFF7E-9776-4AC2-B1F1-196DC2B60A83}">
      <dgm:prSet/>
      <dgm:spPr/>
      <dgm:t>
        <a:bodyPr/>
        <a:lstStyle/>
        <a:p>
          <a:endParaRPr lang="en-JM"/>
        </a:p>
      </dgm:t>
    </dgm:pt>
    <dgm:pt modelId="{BA184772-707D-4613-B8C3-F3891235E6C4}" type="parTrans" cxnId="{5D7FFF7E-9776-4AC2-B1F1-196DC2B60A83}">
      <dgm:prSet/>
      <dgm:spPr/>
      <dgm:t>
        <a:bodyPr/>
        <a:lstStyle/>
        <a:p>
          <a:endParaRPr lang="en-JM"/>
        </a:p>
      </dgm:t>
    </dgm:pt>
    <dgm:pt modelId="{FEF66A4F-FBBC-454C-8196-A04DC87F9D77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Georgia" pitchFamily="18" charset="0"/>
            </a:rPr>
            <a:t>Request for Transfer</a:t>
          </a:r>
          <a:endParaRPr lang="en-JM" sz="2000" dirty="0">
            <a:latin typeface="Georgia" pitchFamily="18" charset="0"/>
          </a:endParaRPr>
        </a:p>
      </dgm:t>
    </dgm:pt>
    <dgm:pt modelId="{EC340699-501D-4638-8FF7-67861F59A0B0}" type="parTrans" cxnId="{7A555834-5BA8-45A2-903F-A585AC716320}">
      <dgm:prSet/>
      <dgm:spPr/>
      <dgm:t>
        <a:bodyPr/>
        <a:lstStyle/>
        <a:p>
          <a:endParaRPr lang="en-JM"/>
        </a:p>
      </dgm:t>
    </dgm:pt>
    <dgm:pt modelId="{B1BAB0B5-D254-421F-A5BB-CB47424556AA}" type="sibTrans" cxnId="{7A555834-5BA8-45A2-903F-A585AC716320}">
      <dgm:prSet/>
      <dgm:spPr/>
      <dgm:t>
        <a:bodyPr/>
        <a:lstStyle/>
        <a:p>
          <a:endParaRPr lang="en-JM"/>
        </a:p>
      </dgm:t>
    </dgm:pt>
    <dgm:pt modelId="{A752490D-C9BB-4399-B099-517D06DA060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latin typeface="Georgia" pitchFamily="18" charset="0"/>
            </a:rPr>
            <a:t>Advance Placement     </a:t>
          </a:r>
          <a:endParaRPr lang="en-JM" sz="2000" dirty="0">
            <a:latin typeface="Georgia" pitchFamily="18" charset="0"/>
          </a:endParaRPr>
        </a:p>
      </dgm:t>
    </dgm:pt>
    <dgm:pt modelId="{4230A0F0-EF7C-49D1-AC60-B1CE9AC594E8}" type="parTrans" cxnId="{7C3C222D-BAD7-4212-B1D8-178950D56D68}">
      <dgm:prSet/>
      <dgm:spPr/>
      <dgm:t>
        <a:bodyPr/>
        <a:lstStyle/>
        <a:p>
          <a:endParaRPr lang="en-JM"/>
        </a:p>
      </dgm:t>
    </dgm:pt>
    <dgm:pt modelId="{8E969C22-8D7E-4C73-97F4-8FD451D67801}" type="sibTrans" cxnId="{7C3C222D-BAD7-4212-B1D8-178950D56D68}">
      <dgm:prSet/>
      <dgm:spPr/>
      <dgm:t>
        <a:bodyPr/>
        <a:lstStyle/>
        <a:p>
          <a:endParaRPr lang="en-JM"/>
        </a:p>
      </dgm:t>
    </dgm:pt>
    <dgm:pt modelId="{FE02AB77-78B6-4E95-BC99-5BEEF6E7178C}" type="pres">
      <dgm:prSet presAssocID="{0AF161A6-6C30-4FC5-BDBC-E3FAC1B352AC}" presName="Name0" presStyleCnt="0">
        <dgm:presLayoutVars>
          <dgm:dir/>
          <dgm:animLvl val="lvl"/>
          <dgm:resizeHandles val="exact"/>
        </dgm:presLayoutVars>
      </dgm:prSet>
      <dgm:spPr/>
    </dgm:pt>
    <dgm:pt modelId="{29949D3E-8A87-44DB-BD39-A77C452175BC}" type="pres">
      <dgm:prSet presAssocID="{1CDB6D57-1254-43AC-AD92-1F90D23E3369}" presName="linNode" presStyleCnt="0"/>
      <dgm:spPr/>
    </dgm:pt>
    <dgm:pt modelId="{6B84A87F-ED1F-48F7-88AE-06414FF53499}" type="pres">
      <dgm:prSet presAssocID="{1CDB6D57-1254-43AC-AD92-1F90D23E3369}" presName="parentText" presStyleLbl="node1" presStyleIdx="0" presStyleCnt="1" custScaleX="70300" custLinFactNeighborX="-4340" custLinFactNeighborY="-49">
        <dgm:presLayoutVars>
          <dgm:chMax val="1"/>
          <dgm:bulletEnabled val="1"/>
        </dgm:presLayoutVars>
      </dgm:prSet>
      <dgm:spPr/>
    </dgm:pt>
    <dgm:pt modelId="{3D9BCA1F-D227-4000-A54B-40D4B5A408AF}" type="pres">
      <dgm:prSet presAssocID="{1CDB6D57-1254-43AC-AD92-1F90D23E3369}" presName="descendantText" presStyleLbl="alignAccFollowNode1" presStyleIdx="0" presStyleCnt="1" custScaleX="113038" custScaleY="120791" custLinFactNeighborX="-7407" custLinFactNeighborY="-59">
        <dgm:presLayoutVars>
          <dgm:bulletEnabled val="1"/>
        </dgm:presLayoutVars>
      </dgm:prSet>
      <dgm:spPr/>
    </dgm:pt>
  </dgm:ptLst>
  <dgm:cxnLst>
    <dgm:cxn modelId="{E0E8F407-9E38-4ED4-9B56-4717AC0C9470}" type="presOf" srcId="{AC755FFF-904D-4C10-BD2A-6ACAAC660D5D}" destId="{3D9BCA1F-D227-4000-A54B-40D4B5A408AF}" srcOrd="0" destOrd="12" presId="urn:microsoft.com/office/officeart/2005/8/layout/vList5"/>
    <dgm:cxn modelId="{E0521013-A4F5-4735-804E-54827EDDB83D}" srcId="{1CDB6D57-1254-43AC-AD92-1F90D23E3369}" destId="{4EB23DC5-8E70-4DBB-BDFD-5DE1AE4DB500}" srcOrd="1" destOrd="0" parTransId="{B9CCE114-58AF-4C55-9CC4-7BAC96531F8A}" sibTransId="{A6579CE9-6B6E-4E63-8D90-2CFB0A7F59D6}"/>
    <dgm:cxn modelId="{314AC119-0D80-4A93-8C93-17ACFAAE12BC}" type="presOf" srcId="{9AA3F215-4AC8-4C9D-AC96-9907D09D0B78}" destId="{3D9BCA1F-D227-4000-A54B-40D4B5A408AF}" srcOrd="0" destOrd="9" presId="urn:microsoft.com/office/officeart/2005/8/layout/vList5"/>
    <dgm:cxn modelId="{A7023720-4B65-4435-A48F-4D32F7B86D26}" type="presOf" srcId="{374E5E3E-8CDB-448E-ACAF-7280329BBEEC}" destId="{3D9BCA1F-D227-4000-A54B-40D4B5A408AF}" srcOrd="0" destOrd="5" presId="urn:microsoft.com/office/officeart/2005/8/layout/vList5"/>
    <dgm:cxn modelId="{7C3C222D-BAD7-4212-B1D8-178950D56D68}" srcId="{1CDB6D57-1254-43AC-AD92-1F90D23E3369}" destId="{A752490D-C9BB-4399-B099-517D06DA0601}" srcOrd="11" destOrd="0" parTransId="{4230A0F0-EF7C-49D1-AC60-B1CE9AC594E8}" sibTransId="{8E969C22-8D7E-4C73-97F4-8FD451D67801}"/>
    <dgm:cxn modelId="{F448C32F-A1F6-4803-814E-755EFCC3F267}" srcId="{1CDB6D57-1254-43AC-AD92-1F90D23E3369}" destId="{AC755FFF-904D-4C10-BD2A-6ACAAC660D5D}" srcOrd="12" destOrd="0" parTransId="{79979891-D672-40C2-9A15-F95FFFE31408}" sibTransId="{FE428FDB-F97F-4133-B5A2-F24CF6BE3B15}"/>
    <dgm:cxn modelId="{A02F7732-1D78-409A-9185-69CD4D7AB771}" srcId="{1CDB6D57-1254-43AC-AD92-1F90D23E3369}" destId="{6E92DC00-23C7-4062-BA0C-497FFEC88A9C}" srcOrd="3" destOrd="0" parTransId="{EFADA77B-EB3F-4C98-80D8-FA74D3B84C65}" sibTransId="{647230A0-AC61-4706-A185-E57400A77CB3}"/>
    <dgm:cxn modelId="{7A555834-5BA8-45A2-903F-A585AC716320}" srcId="{1CDB6D57-1254-43AC-AD92-1F90D23E3369}" destId="{FEF66A4F-FBBC-454C-8196-A04DC87F9D77}" srcOrd="10" destOrd="0" parTransId="{EC340699-501D-4638-8FF7-67861F59A0B0}" sibTransId="{B1BAB0B5-D254-421F-A5BB-CB47424556AA}"/>
    <dgm:cxn modelId="{A2171C3E-BEB8-42CD-8950-5788C2376249}" type="presOf" srcId="{A752490D-C9BB-4399-B099-517D06DA0601}" destId="{3D9BCA1F-D227-4000-A54B-40D4B5A408AF}" srcOrd="0" destOrd="11" presId="urn:microsoft.com/office/officeart/2005/8/layout/vList5"/>
    <dgm:cxn modelId="{A60FF840-AB61-4429-9E44-6409366C91AD}" srcId="{1CDB6D57-1254-43AC-AD92-1F90D23E3369}" destId="{B1E8BD53-406C-4501-AEB7-058219CE7FD5}" srcOrd="2" destOrd="0" parTransId="{C6EA3027-44D6-474E-A9DF-84A0770A4BA5}" sibTransId="{CDAF97FC-DA6A-41A7-B510-CAAF13245683}"/>
    <dgm:cxn modelId="{86D6875B-330E-4316-AC1F-F7D3C8A51442}" srcId="{1CDB6D57-1254-43AC-AD92-1F90D23E3369}" destId="{AD84F29B-172F-4DF6-8C99-00D28A234903}" srcOrd="14" destOrd="0" parTransId="{4AA2FE92-0C77-4631-A872-D52A722724C3}" sibTransId="{6B437224-A7E4-4A70-8FC7-5ECE9FEF8CB0}"/>
    <dgm:cxn modelId="{FB8CE061-2722-4484-9228-0B1106A214D2}" srcId="{0AF161A6-6C30-4FC5-BDBC-E3FAC1B352AC}" destId="{1CDB6D57-1254-43AC-AD92-1F90D23E3369}" srcOrd="0" destOrd="0" parTransId="{71FC24B2-8030-4D40-96F1-C18B3DC97508}" sibTransId="{4B7D2146-B0B0-451F-91C0-24BFBBF021DB}"/>
    <dgm:cxn modelId="{E0680163-7A3A-4B65-A7F6-A3711932B6F4}" srcId="{1CDB6D57-1254-43AC-AD92-1F90D23E3369}" destId="{6CE5B186-8153-48FF-8163-255BA245E094}" srcOrd="13" destOrd="0" parTransId="{3A2D9A24-5A36-4F30-8D77-0AE105C8082B}" sibTransId="{C117AC20-35BF-4C4F-A110-D817BAC52C9C}"/>
    <dgm:cxn modelId="{75B29243-35B3-439F-82CA-CAFE4687FCE8}" type="presOf" srcId="{B73C8AAD-E943-4749-8311-41D057A80E74}" destId="{3D9BCA1F-D227-4000-A54B-40D4B5A408AF}" srcOrd="0" destOrd="4" presId="urn:microsoft.com/office/officeart/2005/8/layout/vList5"/>
    <dgm:cxn modelId="{69B18469-4E22-46E3-8778-556EC3624A10}" srcId="{1CDB6D57-1254-43AC-AD92-1F90D23E3369}" destId="{15A9CB18-E643-4FD3-883B-30E7A6D0C875}" srcOrd="7" destOrd="0" parTransId="{F49E694B-9252-451B-ACEC-BA1E21F2ADDE}" sibTransId="{3278DAFC-36AE-4B7E-B8A8-CA79FECD23A5}"/>
    <dgm:cxn modelId="{253C1372-CE71-4509-AB87-062DE91F40A6}" srcId="{1CDB6D57-1254-43AC-AD92-1F90D23E3369}" destId="{374E5E3E-8CDB-448E-ACAF-7280329BBEEC}" srcOrd="5" destOrd="0" parTransId="{1EC78C21-646B-49CA-89C5-CA4745DA3190}" sibTransId="{315441D6-C334-4A6C-AB92-C1F7CCA26125}"/>
    <dgm:cxn modelId="{71C5C272-AD16-43D3-AF08-A6625C3A2439}" type="presOf" srcId="{1CDB6D57-1254-43AC-AD92-1F90D23E3369}" destId="{6B84A87F-ED1F-48F7-88AE-06414FF53499}" srcOrd="0" destOrd="0" presId="urn:microsoft.com/office/officeart/2005/8/layout/vList5"/>
    <dgm:cxn modelId="{C45A295A-E88D-4BE7-9AC9-52799A7CDCF6}" srcId="{1CDB6D57-1254-43AC-AD92-1F90D23E3369}" destId="{FB796199-D598-4207-8F61-A84E1ABB5D6A}" srcOrd="0" destOrd="0" parTransId="{E1161412-18FF-424F-AD02-61DE8A413240}" sibTransId="{B3A1A295-9F70-48DB-95EC-82514B2AEDBD}"/>
    <dgm:cxn modelId="{5D7FFF7E-9776-4AC2-B1F1-196DC2B60A83}" srcId="{1CDB6D57-1254-43AC-AD92-1F90D23E3369}" destId="{B73C8AAD-E943-4749-8311-41D057A80E74}" srcOrd="4" destOrd="0" parTransId="{BA184772-707D-4613-B8C3-F3891235E6C4}" sibTransId="{2CB12550-F39A-427C-8914-5CFFC2D57C00}"/>
    <dgm:cxn modelId="{5CC7DC86-9AF4-4D18-928C-502C7703783E}" type="presOf" srcId="{B1E8BD53-406C-4501-AEB7-058219CE7FD5}" destId="{3D9BCA1F-D227-4000-A54B-40D4B5A408AF}" srcOrd="0" destOrd="2" presId="urn:microsoft.com/office/officeart/2005/8/layout/vList5"/>
    <dgm:cxn modelId="{03721097-E1EE-4C7E-8E12-3E265C8C2487}" type="presOf" srcId="{15A9CB18-E643-4FD3-883B-30E7A6D0C875}" destId="{3D9BCA1F-D227-4000-A54B-40D4B5A408AF}" srcOrd="0" destOrd="7" presId="urn:microsoft.com/office/officeart/2005/8/layout/vList5"/>
    <dgm:cxn modelId="{2D3DA899-CF07-4D31-BB4A-9C4188CE1887}" type="presOf" srcId="{0AF161A6-6C30-4FC5-BDBC-E3FAC1B352AC}" destId="{FE02AB77-78B6-4E95-BC99-5BEEF6E7178C}" srcOrd="0" destOrd="0" presId="urn:microsoft.com/office/officeart/2005/8/layout/vList5"/>
    <dgm:cxn modelId="{654AF799-470E-4B78-81C5-2F0E15EDDC7A}" srcId="{1CDB6D57-1254-43AC-AD92-1F90D23E3369}" destId="{9AA3F215-4AC8-4C9D-AC96-9907D09D0B78}" srcOrd="9" destOrd="0" parTransId="{FA049751-1CD1-4D26-A241-5E92BB7BFBB9}" sibTransId="{32F53A79-01E3-4D73-BB7F-A5660AE1AF27}"/>
    <dgm:cxn modelId="{77EB81A1-F6E6-4C9E-8906-05972B7F34C8}" type="presOf" srcId="{5E08D233-E3EB-4C62-B487-DC900916493E}" destId="{3D9BCA1F-D227-4000-A54B-40D4B5A408AF}" srcOrd="0" destOrd="8" presId="urn:microsoft.com/office/officeart/2005/8/layout/vList5"/>
    <dgm:cxn modelId="{3DF398AA-390E-4A17-B44B-115B2109E176}" srcId="{1CDB6D57-1254-43AC-AD92-1F90D23E3369}" destId="{5E08D233-E3EB-4C62-B487-DC900916493E}" srcOrd="8" destOrd="0" parTransId="{0B2BE5C2-02CB-4846-85BB-75B8996FF5E4}" sibTransId="{7A5111E0-7636-4400-8D5C-CFBC6924318D}"/>
    <dgm:cxn modelId="{99F346B6-0389-44C2-AE62-2C679EADC048}" type="presOf" srcId="{FEF66A4F-FBBC-454C-8196-A04DC87F9D77}" destId="{3D9BCA1F-D227-4000-A54B-40D4B5A408AF}" srcOrd="0" destOrd="10" presId="urn:microsoft.com/office/officeart/2005/8/layout/vList5"/>
    <dgm:cxn modelId="{D64483BA-C8AB-406A-8705-8D339A2423DC}" type="presOf" srcId="{FB796199-D598-4207-8F61-A84E1ABB5D6A}" destId="{3D9BCA1F-D227-4000-A54B-40D4B5A408AF}" srcOrd="0" destOrd="0" presId="urn:microsoft.com/office/officeart/2005/8/layout/vList5"/>
    <dgm:cxn modelId="{741150CF-3E48-466E-9CF5-4F29B79599FB}" type="presOf" srcId="{AD84F29B-172F-4DF6-8C99-00D28A234903}" destId="{3D9BCA1F-D227-4000-A54B-40D4B5A408AF}" srcOrd="0" destOrd="14" presId="urn:microsoft.com/office/officeart/2005/8/layout/vList5"/>
    <dgm:cxn modelId="{55509ACF-5BD0-453C-AC52-ECF11E0B12F1}" type="presOf" srcId="{6CE5B186-8153-48FF-8163-255BA245E094}" destId="{3D9BCA1F-D227-4000-A54B-40D4B5A408AF}" srcOrd="0" destOrd="13" presId="urn:microsoft.com/office/officeart/2005/8/layout/vList5"/>
    <dgm:cxn modelId="{38C163D7-9655-432F-9733-06432B077BFF}" type="presOf" srcId="{887B1C32-54EA-4190-958D-CB5B3754BECF}" destId="{3D9BCA1F-D227-4000-A54B-40D4B5A408AF}" srcOrd="0" destOrd="6" presId="urn:microsoft.com/office/officeart/2005/8/layout/vList5"/>
    <dgm:cxn modelId="{D97DADE0-059C-4F2C-9105-CEAFA5861C1E}" srcId="{1CDB6D57-1254-43AC-AD92-1F90D23E3369}" destId="{887B1C32-54EA-4190-958D-CB5B3754BECF}" srcOrd="6" destOrd="0" parTransId="{730727DC-ED7D-43AD-9B68-333C3ED9AC3E}" sibTransId="{9177AEE4-BFE9-4FA3-94F5-8C8F343EBFD0}"/>
    <dgm:cxn modelId="{06A1B3F8-D8B8-4A97-BA36-C1ACAD296C4B}" type="presOf" srcId="{4EB23DC5-8E70-4DBB-BDFD-5DE1AE4DB500}" destId="{3D9BCA1F-D227-4000-A54B-40D4B5A408AF}" srcOrd="0" destOrd="1" presId="urn:microsoft.com/office/officeart/2005/8/layout/vList5"/>
    <dgm:cxn modelId="{B25AA3FB-FF6A-414D-B681-1D6BC65A476D}" type="presOf" srcId="{6E92DC00-23C7-4062-BA0C-497FFEC88A9C}" destId="{3D9BCA1F-D227-4000-A54B-40D4B5A408AF}" srcOrd="0" destOrd="3" presId="urn:microsoft.com/office/officeart/2005/8/layout/vList5"/>
    <dgm:cxn modelId="{8EF74B87-B335-41BD-B862-8C02A91A09F9}" type="presParOf" srcId="{FE02AB77-78B6-4E95-BC99-5BEEF6E7178C}" destId="{29949D3E-8A87-44DB-BD39-A77C452175BC}" srcOrd="0" destOrd="0" presId="urn:microsoft.com/office/officeart/2005/8/layout/vList5"/>
    <dgm:cxn modelId="{9FCEB163-ACFE-4E16-94DD-15FAC7344300}" type="presParOf" srcId="{29949D3E-8A87-44DB-BD39-A77C452175BC}" destId="{6B84A87F-ED1F-48F7-88AE-06414FF53499}" srcOrd="0" destOrd="0" presId="urn:microsoft.com/office/officeart/2005/8/layout/vList5"/>
    <dgm:cxn modelId="{96A4E2F3-3146-430F-85E6-62F33F8953D6}" type="presParOf" srcId="{29949D3E-8A87-44DB-BD39-A77C452175BC}" destId="{3D9BCA1F-D227-4000-A54B-40D4B5A408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F161A6-6C30-4FC5-BDBC-E3FAC1B352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JM"/>
        </a:p>
      </dgm:t>
    </dgm:pt>
    <dgm:pt modelId="{1CDB6D57-1254-43AC-AD92-1F90D23E3369}">
      <dgm:prSet phldrT="[Text]" custT="1"/>
      <dgm:spPr>
        <a:solidFill>
          <a:srgbClr val="002060"/>
        </a:solidFill>
      </dgm:spPr>
      <dgm:t>
        <a:bodyPr/>
        <a:lstStyle/>
        <a:p>
          <a:pPr marL="0" marR="0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800" b="1" dirty="0"/>
            <a:t>Course of Study Specific Matters</a:t>
          </a:r>
          <a:endParaRPr lang="en-JM" sz="2800" dirty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JM" sz="5200" dirty="0"/>
        </a:p>
      </dgm:t>
    </dgm:pt>
    <dgm:pt modelId="{71FC24B2-8030-4D40-96F1-C18B3DC97508}" type="parTrans" cxnId="{FB8CE061-2722-4484-9228-0B1106A214D2}">
      <dgm:prSet/>
      <dgm:spPr/>
      <dgm:t>
        <a:bodyPr/>
        <a:lstStyle/>
        <a:p>
          <a:endParaRPr lang="en-JM"/>
        </a:p>
      </dgm:t>
    </dgm:pt>
    <dgm:pt modelId="{4B7D2146-B0B0-451F-91C0-24BFBBF021DB}" type="sibTrans" cxnId="{FB8CE061-2722-4484-9228-0B1106A214D2}">
      <dgm:prSet/>
      <dgm:spPr/>
      <dgm:t>
        <a:bodyPr/>
        <a:lstStyle/>
        <a:p>
          <a:endParaRPr lang="en-JM"/>
        </a:p>
      </dgm:t>
    </dgm:pt>
    <dgm:pt modelId="{FB796199-D598-4207-8F61-A84E1ABB5D6A}">
      <dgm:prSet phldrT="[Text]" custT="1"/>
      <dgm:spPr/>
      <dgm:t>
        <a:bodyPr/>
        <a:lstStyle/>
        <a:p>
          <a:r>
            <a:rPr lang="en-US" sz="2800" dirty="0">
              <a:latin typeface="Georgia" pitchFamily="18" charset="0"/>
            </a:rPr>
            <a:t>Selection of modules</a:t>
          </a:r>
          <a:endParaRPr lang="en-JM" sz="2800" dirty="0">
            <a:latin typeface="Georgia" pitchFamily="18" charset="0"/>
          </a:endParaRPr>
        </a:p>
      </dgm:t>
    </dgm:pt>
    <dgm:pt modelId="{E1161412-18FF-424F-AD02-61DE8A413240}" type="parTrans" cxnId="{C45A295A-E88D-4BE7-9AC9-52799A7CDCF6}">
      <dgm:prSet/>
      <dgm:spPr/>
      <dgm:t>
        <a:bodyPr/>
        <a:lstStyle/>
        <a:p>
          <a:endParaRPr lang="en-JM"/>
        </a:p>
      </dgm:t>
    </dgm:pt>
    <dgm:pt modelId="{B3A1A295-9F70-48DB-95EC-82514B2AEDBD}" type="sibTrans" cxnId="{C45A295A-E88D-4BE7-9AC9-52799A7CDCF6}">
      <dgm:prSet/>
      <dgm:spPr/>
      <dgm:t>
        <a:bodyPr/>
        <a:lstStyle/>
        <a:p>
          <a:endParaRPr lang="en-JM"/>
        </a:p>
      </dgm:t>
    </dgm:pt>
    <dgm:pt modelId="{4C75F62F-5256-4080-B558-56FCF41209D6}">
      <dgm:prSet custT="1"/>
      <dgm:spPr/>
      <dgm:t>
        <a:bodyPr/>
        <a:lstStyle/>
        <a:p>
          <a:r>
            <a:rPr lang="en-US" sz="2800" dirty="0">
              <a:latin typeface="Georgia" pitchFamily="18" charset="0"/>
            </a:rPr>
            <a:t>Clashing of Module(s)</a:t>
          </a:r>
          <a:endParaRPr lang="en-JM" sz="2800" dirty="0">
            <a:latin typeface="Georgia" pitchFamily="18" charset="0"/>
          </a:endParaRPr>
        </a:p>
      </dgm:t>
    </dgm:pt>
    <dgm:pt modelId="{01465629-68C1-432F-8BB3-AB66D03389DF}" type="parTrans" cxnId="{00E812E7-F442-499F-B10A-015A9D1FDF19}">
      <dgm:prSet/>
      <dgm:spPr/>
      <dgm:t>
        <a:bodyPr/>
        <a:lstStyle/>
        <a:p>
          <a:endParaRPr lang="en-JM"/>
        </a:p>
      </dgm:t>
    </dgm:pt>
    <dgm:pt modelId="{F18BB9DE-6F91-4EBA-B4EE-0EC70785E4B8}" type="sibTrans" cxnId="{00E812E7-F442-499F-B10A-015A9D1FDF19}">
      <dgm:prSet/>
      <dgm:spPr/>
      <dgm:t>
        <a:bodyPr/>
        <a:lstStyle/>
        <a:p>
          <a:endParaRPr lang="en-JM"/>
        </a:p>
      </dgm:t>
    </dgm:pt>
    <dgm:pt modelId="{E2877F91-FF35-4A9E-898B-53EA465C3767}">
      <dgm:prSet custT="1"/>
      <dgm:spPr/>
      <dgm:t>
        <a:bodyPr/>
        <a:lstStyle/>
        <a:p>
          <a:r>
            <a:rPr lang="en-US" sz="2800" dirty="0">
              <a:latin typeface="Georgia" pitchFamily="18" charset="0"/>
            </a:rPr>
            <a:t>Failure of module(s)</a:t>
          </a:r>
          <a:endParaRPr lang="en-JM" sz="2800" dirty="0">
            <a:latin typeface="Georgia" pitchFamily="18" charset="0"/>
          </a:endParaRPr>
        </a:p>
      </dgm:t>
    </dgm:pt>
    <dgm:pt modelId="{ABE3C2D4-1FB4-431B-8710-1155BAA916E4}" type="parTrans" cxnId="{9B636DD1-EDCE-4D92-9567-C6ADE035CBE1}">
      <dgm:prSet/>
      <dgm:spPr/>
      <dgm:t>
        <a:bodyPr/>
        <a:lstStyle/>
        <a:p>
          <a:endParaRPr lang="en-JM"/>
        </a:p>
      </dgm:t>
    </dgm:pt>
    <dgm:pt modelId="{685BCE5C-6CF3-443E-8FAF-1553883572A3}" type="sibTrans" cxnId="{9B636DD1-EDCE-4D92-9567-C6ADE035CBE1}">
      <dgm:prSet/>
      <dgm:spPr/>
      <dgm:t>
        <a:bodyPr/>
        <a:lstStyle/>
        <a:p>
          <a:endParaRPr lang="en-JM"/>
        </a:p>
      </dgm:t>
    </dgm:pt>
    <dgm:pt modelId="{C4920B11-56D4-4795-B1D8-2B2EABBE6D6B}">
      <dgm:prSet custT="1"/>
      <dgm:spPr/>
      <dgm:t>
        <a:bodyPr/>
        <a:lstStyle/>
        <a:p>
          <a:r>
            <a:rPr lang="en-US" sz="2800" dirty="0">
              <a:latin typeface="Georgia" pitchFamily="18" charset="0"/>
            </a:rPr>
            <a:t>Elective(s)</a:t>
          </a:r>
          <a:endParaRPr lang="en-JM" sz="2800" dirty="0">
            <a:latin typeface="Georgia" pitchFamily="18" charset="0"/>
          </a:endParaRPr>
        </a:p>
      </dgm:t>
    </dgm:pt>
    <dgm:pt modelId="{B3C5A5CE-E9B7-41DD-911B-958246559CF2}" type="parTrans" cxnId="{B93D7ACE-D869-414D-9CB8-9B8B48326302}">
      <dgm:prSet/>
      <dgm:spPr/>
      <dgm:t>
        <a:bodyPr/>
        <a:lstStyle/>
        <a:p>
          <a:endParaRPr lang="en-JM"/>
        </a:p>
      </dgm:t>
    </dgm:pt>
    <dgm:pt modelId="{4AE5165E-E2B7-4643-8682-A600D64E46E7}" type="sibTrans" cxnId="{B93D7ACE-D869-414D-9CB8-9B8B48326302}">
      <dgm:prSet/>
      <dgm:spPr/>
      <dgm:t>
        <a:bodyPr/>
        <a:lstStyle/>
        <a:p>
          <a:endParaRPr lang="en-JM"/>
        </a:p>
      </dgm:t>
    </dgm:pt>
    <dgm:pt modelId="{93D181A4-8660-4FBA-9DE0-13030B58F75D}">
      <dgm:prSet custT="1"/>
      <dgm:spPr/>
      <dgm:t>
        <a:bodyPr/>
        <a:lstStyle/>
        <a:p>
          <a:r>
            <a:rPr lang="en-US" sz="2800" dirty="0">
              <a:latin typeface="Georgia" pitchFamily="18" charset="0"/>
            </a:rPr>
            <a:t>Academic probation</a:t>
          </a:r>
          <a:endParaRPr lang="en-JM" sz="2800" dirty="0">
            <a:latin typeface="Georgia" pitchFamily="18" charset="0"/>
          </a:endParaRPr>
        </a:p>
      </dgm:t>
    </dgm:pt>
    <dgm:pt modelId="{1C040976-23FD-4BFC-963C-D323877E268D}" type="parTrans" cxnId="{C629C4A1-1E51-4990-8E23-C7519D96183B}">
      <dgm:prSet/>
      <dgm:spPr/>
      <dgm:t>
        <a:bodyPr/>
        <a:lstStyle/>
        <a:p>
          <a:endParaRPr lang="en-JM"/>
        </a:p>
      </dgm:t>
    </dgm:pt>
    <dgm:pt modelId="{11A6204B-10D1-4588-B8C9-98D4BB916EE8}" type="sibTrans" cxnId="{C629C4A1-1E51-4990-8E23-C7519D96183B}">
      <dgm:prSet/>
      <dgm:spPr/>
      <dgm:t>
        <a:bodyPr/>
        <a:lstStyle/>
        <a:p>
          <a:endParaRPr lang="en-JM"/>
        </a:p>
      </dgm:t>
    </dgm:pt>
    <dgm:pt modelId="{9F141FE5-4031-44FC-A41D-609D3C523FE2}">
      <dgm:prSet custT="1"/>
      <dgm:spPr/>
      <dgm:t>
        <a:bodyPr/>
        <a:lstStyle/>
        <a:p>
          <a:r>
            <a:rPr lang="en-US" sz="2800" dirty="0">
              <a:latin typeface="Georgia" pitchFamily="18" charset="0"/>
            </a:rPr>
            <a:t>Redo of module(s)</a:t>
          </a:r>
          <a:endParaRPr lang="en-JM" sz="2800" dirty="0">
            <a:latin typeface="Georgia" pitchFamily="18" charset="0"/>
          </a:endParaRPr>
        </a:p>
      </dgm:t>
    </dgm:pt>
    <dgm:pt modelId="{BF3B0743-DE7D-46E5-9AE5-4F0360A2A90A}" type="parTrans" cxnId="{2E37057E-13EE-4EA7-9C75-9308247F66F5}">
      <dgm:prSet/>
      <dgm:spPr/>
      <dgm:t>
        <a:bodyPr/>
        <a:lstStyle/>
        <a:p>
          <a:endParaRPr lang="en-US"/>
        </a:p>
      </dgm:t>
    </dgm:pt>
    <dgm:pt modelId="{CBCE3E85-DFF2-46CA-9FF4-1BA471E74D2A}" type="sibTrans" cxnId="{2E37057E-13EE-4EA7-9C75-9308247F66F5}">
      <dgm:prSet/>
      <dgm:spPr/>
      <dgm:t>
        <a:bodyPr/>
        <a:lstStyle/>
        <a:p>
          <a:endParaRPr lang="en-US"/>
        </a:p>
      </dgm:t>
    </dgm:pt>
    <dgm:pt modelId="{075B1ED8-69DA-4108-B15E-B66F74CF63A5}">
      <dgm:prSet custT="1"/>
      <dgm:spPr/>
      <dgm:t>
        <a:bodyPr/>
        <a:lstStyle/>
        <a:p>
          <a:r>
            <a:rPr lang="en-JM" sz="2800" dirty="0">
              <a:latin typeface="Georgia" pitchFamily="18" charset="0"/>
            </a:rPr>
            <a:t>Academic session(Semester 1, Semester 2 and Summer)</a:t>
          </a:r>
        </a:p>
      </dgm:t>
    </dgm:pt>
    <dgm:pt modelId="{EA936DD0-248F-498A-AE12-CF0E34E3B949}" type="parTrans" cxnId="{D316751B-8E65-4603-8003-1AE78F83FB79}">
      <dgm:prSet/>
      <dgm:spPr/>
      <dgm:t>
        <a:bodyPr/>
        <a:lstStyle/>
        <a:p>
          <a:endParaRPr lang="en-US"/>
        </a:p>
      </dgm:t>
    </dgm:pt>
    <dgm:pt modelId="{24151015-780E-4430-BD13-C3B2EE63056D}" type="sibTrans" cxnId="{D316751B-8E65-4603-8003-1AE78F83FB79}">
      <dgm:prSet/>
      <dgm:spPr/>
      <dgm:t>
        <a:bodyPr/>
        <a:lstStyle/>
        <a:p>
          <a:endParaRPr lang="en-US"/>
        </a:p>
      </dgm:t>
    </dgm:pt>
    <dgm:pt modelId="{FE02AB77-78B6-4E95-BC99-5BEEF6E7178C}" type="pres">
      <dgm:prSet presAssocID="{0AF161A6-6C30-4FC5-BDBC-E3FAC1B352AC}" presName="Name0" presStyleCnt="0">
        <dgm:presLayoutVars>
          <dgm:dir/>
          <dgm:animLvl val="lvl"/>
          <dgm:resizeHandles val="exact"/>
        </dgm:presLayoutVars>
      </dgm:prSet>
      <dgm:spPr/>
    </dgm:pt>
    <dgm:pt modelId="{29949D3E-8A87-44DB-BD39-A77C452175BC}" type="pres">
      <dgm:prSet presAssocID="{1CDB6D57-1254-43AC-AD92-1F90D23E3369}" presName="linNode" presStyleCnt="0"/>
      <dgm:spPr/>
    </dgm:pt>
    <dgm:pt modelId="{6B84A87F-ED1F-48F7-88AE-06414FF53499}" type="pres">
      <dgm:prSet presAssocID="{1CDB6D57-1254-43AC-AD92-1F90D23E3369}" presName="parentText" presStyleLbl="node1" presStyleIdx="0" presStyleCnt="1" custScaleY="100098">
        <dgm:presLayoutVars>
          <dgm:chMax val="1"/>
          <dgm:bulletEnabled val="1"/>
        </dgm:presLayoutVars>
      </dgm:prSet>
      <dgm:spPr/>
    </dgm:pt>
    <dgm:pt modelId="{3D9BCA1F-D227-4000-A54B-40D4B5A408AF}" type="pres">
      <dgm:prSet presAssocID="{1CDB6D57-1254-43AC-AD92-1F90D23E3369}" presName="descendantText" presStyleLbl="alignAccFollowNode1" presStyleIdx="0" presStyleCnt="1" custScaleY="125000" custLinFactNeighborX="-5349" custLinFactNeighborY="333">
        <dgm:presLayoutVars>
          <dgm:bulletEnabled val="1"/>
        </dgm:presLayoutVars>
      </dgm:prSet>
      <dgm:spPr/>
    </dgm:pt>
  </dgm:ptLst>
  <dgm:cxnLst>
    <dgm:cxn modelId="{40004D0E-FD2D-4627-BF36-9AB9406B2BEF}" type="presOf" srcId="{C4920B11-56D4-4795-B1D8-2B2EABBE6D6B}" destId="{3D9BCA1F-D227-4000-A54B-40D4B5A408AF}" srcOrd="0" destOrd="3" presId="urn:microsoft.com/office/officeart/2005/8/layout/vList5"/>
    <dgm:cxn modelId="{D316751B-8E65-4603-8003-1AE78F83FB79}" srcId="{1CDB6D57-1254-43AC-AD92-1F90D23E3369}" destId="{075B1ED8-69DA-4108-B15E-B66F74CF63A5}" srcOrd="6" destOrd="0" parTransId="{EA936DD0-248F-498A-AE12-CF0E34E3B949}" sibTransId="{24151015-780E-4430-BD13-C3B2EE63056D}"/>
    <dgm:cxn modelId="{611C173E-1156-4C18-80F4-485FD81BF78D}" type="presOf" srcId="{1CDB6D57-1254-43AC-AD92-1F90D23E3369}" destId="{6B84A87F-ED1F-48F7-88AE-06414FF53499}" srcOrd="0" destOrd="0" presId="urn:microsoft.com/office/officeart/2005/8/layout/vList5"/>
    <dgm:cxn modelId="{FB8CE061-2722-4484-9228-0B1106A214D2}" srcId="{0AF161A6-6C30-4FC5-BDBC-E3FAC1B352AC}" destId="{1CDB6D57-1254-43AC-AD92-1F90D23E3369}" srcOrd="0" destOrd="0" parTransId="{71FC24B2-8030-4D40-96F1-C18B3DC97508}" sibTransId="{4B7D2146-B0B0-451F-91C0-24BFBBF021DB}"/>
    <dgm:cxn modelId="{87693643-D170-4F52-A1FB-08E711F58989}" type="presOf" srcId="{9F141FE5-4031-44FC-A41D-609D3C523FE2}" destId="{3D9BCA1F-D227-4000-A54B-40D4B5A408AF}" srcOrd="0" destOrd="4" presId="urn:microsoft.com/office/officeart/2005/8/layout/vList5"/>
    <dgm:cxn modelId="{C45A295A-E88D-4BE7-9AC9-52799A7CDCF6}" srcId="{1CDB6D57-1254-43AC-AD92-1F90D23E3369}" destId="{FB796199-D598-4207-8F61-A84E1ABB5D6A}" srcOrd="0" destOrd="0" parTransId="{E1161412-18FF-424F-AD02-61DE8A413240}" sibTransId="{B3A1A295-9F70-48DB-95EC-82514B2AEDBD}"/>
    <dgm:cxn modelId="{2E37057E-13EE-4EA7-9C75-9308247F66F5}" srcId="{1CDB6D57-1254-43AC-AD92-1F90D23E3369}" destId="{9F141FE5-4031-44FC-A41D-609D3C523FE2}" srcOrd="4" destOrd="0" parTransId="{BF3B0743-DE7D-46E5-9AE5-4F0360A2A90A}" sibTransId="{CBCE3E85-DFF2-46CA-9FF4-1BA471E74D2A}"/>
    <dgm:cxn modelId="{1F90679D-2BDB-4F43-A5CC-A9B4C0D3F133}" type="presOf" srcId="{FB796199-D598-4207-8F61-A84E1ABB5D6A}" destId="{3D9BCA1F-D227-4000-A54B-40D4B5A408AF}" srcOrd="0" destOrd="0" presId="urn:microsoft.com/office/officeart/2005/8/layout/vList5"/>
    <dgm:cxn modelId="{C629C4A1-1E51-4990-8E23-C7519D96183B}" srcId="{1CDB6D57-1254-43AC-AD92-1F90D23E3369}" destId="{93D181A4-8660-4FBA-9DE0-13030B58F75D}" srcOrd="5" destOrd="0" parTransId="{1C040976-23FD-4BFC-963C-D323877E268D}" sibTransId="{11A6204B-10D1-4588-B8C9-98D4BB916EE8}"/>
    <dgm:cxn modelId="{C0918FA2-6E28-44CE-85DB-41C2F6E7B9F3}" type="presOf" srcId="{4C75F62F-5256-4080-B558-56FCF41209D6}" destId="{3D9BCA1F-D227-4000-A54B-40D4B5A408AF}" srcOrd="0" destOrd="1" presId="urn:microsoft.com/office/officeart/2005/8/layout/vList5"/>
    <dgm:cxn modelId="{4790BDAB-18D5-48CC-9EAA-DC8691E5258A}" type="presOf" srcId="{0AF161A6-6C30-4FC5-BDBC-E3FAC1B352AC}" destId="{FE02AB77-78B6-4E95-BC99-5BEEF6E7178C}" srcOrd="0" destOrd="0" presId="urn:microsoft.com/office/officeart/2005/8/layout/vList5"/>
    <dgm:cxn modelId="{E2CF4DB8-87A4-41C2-9903-DA7CAED0CF04}" type="presOf" srcId="{93D181A4-8660-4FBA-9DE0-13030B58F75D}" destId="{3D9BCA1F-D227-4000-A54B-40D4B5A408AF}" srcOrd="0" destOrd="5" presId="urn:microsoft.com/office/officeart/2005/8/layout/vList5"/>
    <dgm:cxn modelId="{B93D7ACE-D869-414D-9CB8-9B8B48326302}" srcId="{1CDB6D57-1254-43AC-AD92-1F90D23E3369}" destId="{C4920B11-56D4-4795-B1D8-2B2EABBE6D6B}" srcOrd="3" destOrd="0" parTransId="{B3C5A5CE-E9B7-41DD-911B-958246559CF2}" sibTransId="{4AE5165E-E2B7-4643-8682-A600D64E46E7}"/>
    <dgm:cxn modelId="{9B636DD1-EDCE-4D92-9567-C6ADE035CBE1}" srcId="{1CDB6D57-1254-43AC-AD92-1F90D23E3369}" destId="{E2877F91-FF35-4A9E-898B-53EA465C3767}" srcOrd="2" destOrd="0" parTransId="{ABE3C2D4-1FB4-431B-8710-1155BAA916E4}" sibTransId="{685BCE5C-6CF3-443E-8FAF-1553883572A3}"/>
    <dgm:cxn modelId="{00E812E7-F442-499F-B10A-015A9D1FDF19}" srcId="{1CDB6D57-1254-43AC-AD92-1F90D23E3369}" destId="{4C75F62F-5256-4080-B558-56FCF41209D6}" srcOrd="1" destOrd="0" parTransId="{01465629-68C1-432F-8BB3-AB66D03389DF}" sibTransId="{F18BB9DE-6F91-4EBA-B4EE-0EC70785E4B8}"/>
    <dgm:cxn modelId="{10C66DF2-D6F8-4196-8E69-EB0C1E22A6C4}" type="presOf" srcId="{E2877F91-FF35-4A9E-898B-53EA465C3767}" destId="{3D9BCA1F-D227-4000-A54B-40D4B5A408AF}" srcOrd="0" destOrd="2" presId="urn:microsoft.com/office/officeart/2005/8/layout/vList5"/>
    <dgm:cxn modelId="{E8CDA5FE-E05C-4880-9250-C5472FC5DCC3}" type="presOf" srcId="{075B1ED8-69DA-4108-B15E-B66F74CF63A5}" destId="{3D9BCA1F-D227-4000-A54B-40D4B5A408AF}" srcOrd="0" destOrd="6" presId="urn:microsoft.com/office/officeart/2005/8/layout/vList5"/>
    <dgm:cxn modelId="{B442A447-9C19-4116-9392-17EF1ED500A4}" type="presParOf" srcId="{FE02AB77-78B6-4E95-BC99-5BEEF6E7178C}" destId="{29949D3E-8A87-44DB-BD39-A77C452175BC}" srcOrd="0" destOrd="0" presId="urn:microsoft.com/office/officeart/2005/8/layout/vList5"/>
    <dgm:cxn modelId="{5054D00C-275F-4B47-8FEC-A7BAF39499F1}" type="presParOf" srcId="{29949D3E-8A87-44DB-BD39-A77C452175BC}" destId="{6B84A87F-ED1F-48F7-88AE-06414FF53499}" srcOrd="0" destOrd="0" presId="urn:microsoft.com/office/officeart/2005/8/layout/vList5"/>
    <dgm:cxn modelId="{4DDD30E4-9135-43F5-8D55-7C4F45760C29}" type="presParOf" srcId="{29949D3E-8A87-44DB-BD39-A77C452175BC}" destId="{3D9BCA1F-D227-4000-A54B-40D4B5A408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F161A6-6C30-4FC5-BDBC-E3FAC1B352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JM"/>
        </a:p>
      </dgm:t>
    </dgm:pt>
    <dgm:pt modelId="{1CDB6D57-1254-43AC-AD92-1F90D23E3369}">
      <dgm:prSet phldrT="[Text]" custT="1"/>
      <dgm:spPr>
        <a:solidFill>
          <a:srgbClr val="002060"/>
        </a:solidFill>
      </dgm:spPr>
      <dgm:t>
        <a:bodyPr/>
        <a:lstStyle/>
        <a:p>
          <a:pPr marL="0" marR="0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3600" b="1" dirty="0"/>
            <a:t>Other</a:t>
          </a:r>
        </a:p>
        <a:p>
          <a:pPr marL="0" marR="0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3600" b="1" dirty="0"/>
            <a:t>Issues</a:t>
          </a:r>
          <a:endParaRPr lang="en-JM" sz="3600" dirty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JM" sz="6500" dirty="0"/>
        </a:p>
      </dgm:t>
    </dgm:pt>
    <dgm:pt modelId="{71FC24B2-8030-4D40-96F1-C18B3DC97508}" type="parTrans" cxnId="{FB8CE061-2722-4484-9228-0B1106A214D2}">
      <dgm:prSet/>
      <dgm:spPr/>
      <dgm:t>
        <a:bodyPr/>
        <a:lstStyle/>
        <a:p>
          <a:endParaRPr lang="en-JM"/>
        </a:p>
      </dgm:t>
    </dgm:pt>
    <dgm:pt modelId="{4B7D2146-B0B0-451F-91C0-24BFBBF021DB}" type="sibTrans" cxnId="{FB8CE061-2722-4484-9228-0B1106A214D2}">
      <dgm:prSet/>
      <dgm:spPr/>
      <dgm:t>
        <a:bodyPr/>
        <a:lstStyle/>
        <a:p>
          <a:endParaRPr lang="en-JM"/>
        </a:p>
      </dgm:t>
    </dgm:pt>
    <dgm:pt modelId="{FB796199-D598-4207-8F61-A84E1ABB5D6A}">
      <dgm:prSet phldrT="[Text]" custT="1"/>
      <dgm:spPr/>
      <dgm:t>
        <a:bodyPr/>
        <a:lstStyle/>
        <a:p>
          <a:r>
            <a:rPr lang="en-US" sz="2400" dirty="0">
              <a:latin typeface="Georgia" pitchFamily="18" charset="0"/>
            </a:rPr>
            <a:t>Change of academic advisor</a:t>
          </a:r>
          <a:endParaRPr lang="en-JM" sz="1900" dirty="0"/>
        </a:p>
      </dgm:t>
    </dgm:pt>
    <dgm:pt modelId="{E1161412-18FF-424F-AD02-61DE8A413240}" type="parTrans" cxnId="{C45A295A-E88D-4BE7-9AC9-52799A7CDCF6}">
      <dgm:prSet/>
      <dgm:spPr/>
      <dgm:t>
        <a:bodyPr/>
        <a:lstStyle/>
        <a:p>
          <a:endParaRPr lang="en-JM"/>
        </a:p>
      </dgm:t>
    </dgm:pt>
    <dgm:pt modelId="{B3A1A295-9F70-48DB-95EC-82514B2AEDBD}" type="sibTrans" cxnId="{C45A295A-E88D-4BE7-9AC9-52799A7CDCF6}">
      <dgm:prSet/>
      <dgm:spPr/>
      <dgm:t>
        <a:bodyPr/>
        <a:lstStyle/>
        <a:p>
          <a:endParaRPr lang="en-JM"/>
        </a:p>
      </dgm:t>
    </dgm:pt>
    <dgm:pt modelId="{C58D8EB9-0677-4E8A-80AF-8579C4A61A63}">
      <dgm:prSet custT="1"/>
      <dgm:spPr/>
      <dgm:t>
        <a:bodyPr/>
        <a:lstStyle/>
        <a:p>
          <a:r>
            <a:rPr lang="en-US" sz="2400" dirty="0">
              <a:latin typeface="Georgia" pitchFamily="18" charset="0"/>
            </a:rPr>
            <a:t>Build academic relationship</a:t>
          </a:r>
          <a:endParaRPr lang="en-JM" sz="2400" dirty="0">
            <a:latin typeface="Georgia" pitchFamily="18" charset="0"/>
          </a:endParaRPr>
        </a:p>
      </dgm:t>
    </dgm:pt>
    <dgm:pt modelId="{22CCFBCE-FD74-4200-9445-63B842D72363}" type="parTrans" cxnId="{912E0199-A9D0-4182-AB75-20150F62FAB5}">
      <dgm:prSet/>
      <dgm:spPr/>
      <dgm:t>
        <a:bodyPr/>
        <a:lstStyle/>
        <a:p>
          <a:endParaRPr lang="en-JM"/>
        </a:p>
      </dgm:t>
    </dgm:pt>
    <dgm:pt modelId="{D0CA695C-6102-4033-8302-3EBD3ADA3062}" type="sibTrans" cxnId="{912E0199-A9D0-4182-AB75-20150F62FAB5}">
      <dgm:prSet/>
      <dgm:spPr/>
      <dgm:t>
        <a:bodyPr/>
        <a:lstStyle/>
        <a:p>
          <a:endParaRPr lang="en-JM"/>
        </a:p>
      </dgm:t>
    </dgm:pt>
    <dgm:pt modelId="{780C1E44-932C-4408-A342-F678ADBE7CD1}">
      <dgm:prSet custT="1"/>
      <dgm:spPr/>
      <dgm:t>
        <a:bodyPr/>
        <a:lstStyle/>
        <a:p>
          <a:r>
            <a:rPr lang="en-US" sz="2400" dirty="0">
              <a:latin typeface="Georgia" pitchFamily="18" charset="0"/>
            </a:rPr>
            <a:t>Explanation of academic policies/requirements/  </a:t>
          </a:r>
          <a:endParaRPr lang="en-JM" sz="2400" dirty="0">
            <a:latin typeface="Georgia" pitchFamily="18" charset="0"/>
          </a:endParaRPr>
        </a:p>
      </dgm:t>
    </dgm:pt>
    <dgm:pt modelId="{8276C0BF-C2C1-43B6-AC2F-A3132F0FFC29}" type="parTrans" cxnId="{6C800314-F60E-4FA8-A7F5-422B52BA4E71}">
      <dgm:prSet/>
      <dgm:spPr/>
      <dgm:t>
        <a:bodyPr/>
        <a:lstStyle/>
        <a:p>
          <a:endParaRPr lang="en-JM"/>
        </a:p>
      </dgm:t>
    </dgm:pt>
    <dgm:pt modelId="{00C2481E-0456-4579-8EF8-97E7A392DF60}" type="sibTrans" cxnId="{6C800314-F60E-4FA8-A7F5-422B52BA4E71}">
      <dgm:prSet/>
      <dgm:spPr/>
      <dgm:t>
        <a:bodyPr/>
        <a:lstStyle/>
        <a:p>
          <a:endParaRPr lang="en-JM"/>
        </a:p>
      </dgm:t>
    </dgm:pt>
    <dgm:pt modelId="{1FDA752D-6BE3-4EF0-A518-C462D0258E12}">
      <dgm:prSet custT="1"/>
      <dgm:spPr/>
      <dgm:t>
        <a:bodyPr/>
        <a:lstStyle/>
        <a:p>
          <a:r>
            <a:rPr lang="en-US" sz="2400">
              <a:latin typeface="Georgia" pitchFamily="18" charset="0"/>
            </a:rPr>
            <a:t>expectations</a:t>
          </a:r>
          <a:endParaRPr lang="en-JM" sz="2400" dirty="0">
            <a:latin typeface="Georgia" pitchFamily="18" charset="0"/>
          </a:endParaRPr>
        </a:p>
      </dgm:t>
    </dgm:pt>
    <dgm:pt modelId="{BD55F181-67CD-4990-BC00-DEE9C1323398}" type="parTrans" cxnId="{732AEAA6-0D43-4F45-AE5A-CD90B3D00900}">
      <dgm:prSet/>
      <dgm:spPr/>
      <dgm:t>
        <a:bodyPr/>
        <a:lstStyle/>
        <a:p>
          <a:endParaRPr lang="en-JM"/>
        </a:p>
      </dgm:t>
    </dgm:pt>
    <dgm:pt modelId="{1DE0CAA5-33CF-4C63-8E70-4BEFE6B01D4A}" type="sibTrans" cxnId="{732AEAA6-0D43-4F45-AE5A-CD90B3D00900}">
      <dgm:prSet/>
      <dgm:spPr/>
      <dgm:t>
        <a:bodyPr/>
        <a:lstStyle/>
        <a:p>
          <a:endParaRPr lang="en-JM"/>
        </a:p>
      </dgm:t>
    </dgm:pt>
    <dgm:pt modelId="{B6250933-FEF0-4A26-9E8E-5A12105A51CB}">
      <dgm:prSet custT="1"/>
      <dgm:spPr/>
      <dgm:t>
        <a:bodyPr/>
        <a:lstStyle/>
        <a:p>
          <a:r>
            <a:rPr lang="en-US" sz="2400" dirty="0">
              <a:latin typeface="Georgia" pitchFamily="18" charset="0"/>
            </a:rPr>
            <a:t>Addressing academic demands </a:t>
          </a:r>
          <a:endParaRPr lang="en-JM" sz="2400" dirty="0">
            <a:latin typeface="Georgia" pitchFamily="18" charset="0"/>
          </a:endParaRPr>
        </a:p>
      </dgm:t>
    </dgm:pt>
    <dgm:pt modelId="{D8E48C43-6D7C-41DE-B849-FA1A334EC4F3}" type="parTrans" cxnId="{76B2BE1F-E2E0-4333-9E6A-4C4CCA139749}">
      <dgm:prSet/>
      <dgm:spPr/>
      <dgm:t>
        <a:bodyPr/>
        <a:lstStyle/>
        <a:p>
          <a:endParaRPr lang="en-JM"/>
        </a:p>
      </dgm:t>
    </dgm:pt>
    <dgm:pt modelId="{1E78A039-0AF4-4F47-97FD-FFF49779B806}" type="sibTrans" cxnId="{76B2BE1F-E2E0-4333-9E6A-4C4CCA139749}">
      <dgm:prSet/>
      <dgm:spPr/>
      <dgm:t>
        <a:bodyPr/>
        <a:lstStyle/>
        <a:p>
          <a:endParaRPr lang="en-JM"/>
        </a:p>
      </dgm:t>
    </dgm:pt>
    <dgm:pt modelId="{957F4E69-9656-4C2A-9E41-C55FFE83EBC6}">
      <dgm:prSet custT="1"/>
      <dgm:spPr/>
      <dgm:t>
        <a:bodyPr/>
        <a:lstStyle/>
        <a:p>
          <a:r>
            <a:rPr lang="en-US" sz="2400" dirty="0">
              <a:latin typeface="Georgia" pitchFamily="18" charset="0"/>
            </a:rPr>
            <a:t>Monitor progress</a:t>
          </a:r>
          <a:endParaRPr lang="en-JM" sz="2400" dirty="0">
            <a:latin typeface="Georgia" pitchFamily="18" charset="0"/>
          </a:endParaRPr>
        </a:p>
      </dgm:t>
    </dgm:pt>
    <dgm:pt modelId="{16A0B651-2FAF-4B42-902D-824655CCBAFF}" type="parTrans" cxnId="{D257B58C-393A-4F08-85B5-D57152BABFF3}">
      <dgm:prSet/>
      <dgm:spPr/>
      <dgm:t>
        <a:bodyPr/>
        <a:lstStyle/>
        <a:p>
          <a:endParaRPr lang="en-JM"/>
        </a:p>
      </dgm:t>
    </dgm:pt>
    <dgm:pt modelId="{22E92BDC-609A-4374-AA1A-856DD0F19DDF}" type="sibTrans" cxnId="{D257B58C-393A-4F08-85B5-D57152BABFF3}">
      <dgm:prSet/>
      <dgm:spPr/>
      <dgm:t>
        <a:bodyPr/>
        <a:lstStyle/>
        <a:p>
          <a:endParaRPr lang="en-JM"/>
        </a:p>
      </dgm:t>
    </dgm:pt>
    <dgm:pt modelId="{398B8D1A-4D0C-4850-86F0-9DC7F7DB070D}">
      <dgm:prSet custT="1"/>
      <dgm:spPr/>
      <dgm:t>
        <a:bodyPr/>
        <a:lstStyle/>
        <a:p>
          <a:r>
            <a:rPr lang="en-US" sz="2400" dirty="0">
              <a:latin typeface="Georgia" pitchFamily="18" charset="0"/>
            </a:rPr>
            <a:t>Initial meeting</a:t>
          </a:r>
          <a:endParaRPr lang="en-JM" sz="2400" dirty="0">
            <a:latin typeface="Georgia" pitchFamily="18" charset="0"/>
          </a:endParaRPr>
        </a:p>
      </dgm:t>
    </dgm:pt>
    <dgm:pt modelId="{001A6704-5290-475B-B996-E50294B40D27}" type="parTrans" cxnId="{022CE2CE-B201-44A8-94D7-9F1D21A428FD}">
      <dgm:prSet/>
      <dgm:spPr/>
      <dgm:t>
        <a:bodyPr/>
        <a:lstStyle/>
        <a:p>
          <a:endParaRPr lang="en-JM"/>
        </a:p>
      </dgm:t>
    </dgm:pt>
    <dgm:pt modelId="{5F68626F-4CFB-471F-837B-20261199D78E}" type="sibTrans" cxnId="{022CE2CE-B201-44A8-94D7-9F1D21A428FD}">
      <dgm:prSet/>
      <dgm:spPr/>
      <dgm:t>
        <a:bodyPr/>
        <a:lstStyle/>
        <a:p>
          <a:endParaRPr lang="en-JM"/>
        </a:p>
      </dgm:t>
    </dgm:pt>
    <dgm:pt modelId="{FE02AB77-78B6-4E95-BC99-5BEEF6E7178C}" type="pres">
      <dgm:prSet presAssocID="{0AF161A6-6C30-4FC5-BDBC-E3FAC1B352AC}" presName="Name0" presStyleCnt="0">
        <dgm:presLayoutVars>
          <dgm:dir/>
          <dgm:animLvl val="lvl"/>
          <dgm:resizeHandles val="exact"/>
        </dgm:presLayoutVars>
      </dgm:prSet>
      <dgm:spPr/>
    </dgm:pt>
    <dgm:pt modelId="{29949D3E-8A87-44DB-BD39-A77C452175BC}" type="pres">
      <dgm:prSet presAssocID="{1CDB6D57-1254-43AC-AD92-1F90D23E3369}" presName="linNode" presStyleCnt="0"/>
      <dgm:spPr/>
    </dgm:pt>
    <dgm:pt modelId="{6B84A87F-ED1F-48F7-88AE-06414FF53499}" type="pres">
      <dgm:prSet presAssocID="{1CDB6D57-1254-43AC-AD92-1F90D23E3369}" presName="parentText" presStyleLbl="node1" presStyleIdx="0" presStyleCnt="1" custScaleX="74897" custLinFactNeighborX="-131">
        <dgm:presLayoutVars>
          <dgm:chMax val="1"/>
          <dgm:bulletEnabled val="1"/>
        </dgm:presLayoutVars>
      </dgm:prSet>
      <dgm:spPr/>
    </dgm:pt>
    <dgm:pt modelId="{3D9BCA1F-D227-4000-A54B-40D4B5A408AF}" type="pres">
      <dgm:prSet presAssocID="{1CDB6D57-1254-43AC-AD92-1F90D23E3369}" presName="descendantText" presStyleLbl="alignAccFollowNode1" presStyleIdx="0" presStyleCnt="1" custScaleX="111922" custScaleY="121163" custLinFactNeighborX="309" custLinFactNeighborY="127">
        <dgm:presLayoutVars>
          <dgm:bulletEnabled val="1"/>
        </dgm:presLayoutVars>
      </dgm:prSet>
      <dgm:spPr/>
    </dgm:pt>
  </dgm:ptLst>
  <dgm:cxnLst>
    <dgm:cxn modelId="{D0C73B04-8672-47BD-9308-0CC9A6AB045A}" type="presOf" srcId="{C58D8EB9-0677-4E8A-80AF-8579C4A61A63}" destId="{3D9BCA1F-D227-4000-A54B-40D4B5A408AF}" srcOrd="0" destOrd="1" presId="urn:microsoft.com/office/officeart/2005/8/layout/vList5"/>
    <dgm:cxn modelId="{6C800314-F60E-4FA8-A7F5-422B52BA4E71}" srcId="{1CDB6D57-1254-43AC-AD92-1F90D23E3369}" destId="{780C1E44-932C-4408-A342-F678ADBE7CD1}" srcOrd="2" destOrd="0" parTransId="{8276C0BF-C2C1-43B6-AC2F-A3132F0FFC29}" sibTransId="{00C2481E-0456-4579-8EF8-97E7A392DF60}"/>
    <dgm:cxn modelId="{0C4F9816-2A93-4917-8E2D-6E8AC14427F8}" type="presOf" srcId="{1CDB6D57-1254-43AC-AD92-1F90D23E3369}" destId="{6B84A87F-ED1F-48F7-88AE-06414FF53499}" srcOrd="0" destOrd="0" presId="urn:microsoft.com/office/officeart/2005/8/layout/vList5"/>
    <dgm:cxn modelId="{76B2BE1F-E2E0-4333-9E6A-4C4CCA139749}" srcId="{1CDB6D57-1254-43AC-AD92-1F90D23E3369}" destId="{B6250933-FEF0-4A26-9E8E-5A12105A51CB}" srcOrd="4" destOrd="0" parTransId="{D8E48C43-6D7C-41DE-B849-FA1A334EC4F3}" sibTransId="{1E78A039-0AF4-4F47-97FD-FFF49779B806}"/>
    <dgm:cxn modelId="{B2E1E324-B3AE-4409-8BE1-8356AEB96960}" type="presOf" srcId="{B6250933-FEF0-4A26-9E8E-5A12105A51CB}" destId="{3D9BCA1F-D227-4000-A54B-40D4B5A408AF}" srcOrd="0" destOrd="4" presId="urn:microsoft.com/office/officeart/2005/8/layout/vList5"/>
    <dgm:cxn modelId="{FB8CE061-2722-4484-9228-0B1106A214D2}" srcId="{0AF161A6-6C30-4FC5-BDBC-E3FAC1B352AC}" destId="{1CDB6D57-1254-43AC-AD92-1F90D23E3369}" srcOrd="0" destOrd="0" parTransId="{71FC24B2-8030-4D40-96F1-C18B3DC97508}" sibTransId="{4B7D2146-B0B0-451F-91C0-24BFBBF021DB}"/>
    <dgm:cxn modelId="{98AC8A6A-200B-496F-B60D-712E64F5162E}" type="presOf" srcId="{957F4E69-9656-4C2A-9E41-C55FFE83EBC6}" destId="{3D9BCA1F-D227-4000-A54B-40D4B5A408AF}" srcOrd="0" destOrd="5" presId="urn:microsoft.com/office/officeart/2005/8/layout/vList5"/>
    <dgm:cxn modelId="{28D26A6D-1E72-4565-A64D-794F0496B3B9}" type="presOf" srcId="{FB796199-D598-4207-8F61-A84E1ABB5D6A}" destId="{3D9BCA1F-D227-4000-A54B-40D4B5A408AF}" srcOrd="0" destOrd="0" presId="urn:microsoft.com/office/officeart/2005/8/layout/vList5"/>
    <dgm:cxn modelId="{E7183C78-161C-4742-A567-CCA44E3BA54C}" type="presOf" srcId="{1FDA752D-6BE3-4EF0-A518-C462D0258E12}" destId="{3D9BCA1F-D227-4000-A54B-40D4B5A408AF}" srcOrd="0" destOrd="3" presId="urn:microsoft.com/office/officeart/2005/8/layout/vList5"/>
    <dgm:cxn modelId="{E251BC59-EA4A-497A-B53A-CD19F94EAC49}" type="presOf" srcId="{398B8D1A-4D0C-4850-86F0-9DC7F7DB070D}" destId="{3D9BCA1F-D227-4000-A54B-40D4B5A408AF}" srcOrd="0" destOrd="6" presId="urn:microsoft.com/office/officeart/2005/8/layout/vList5"/>
    <dgm:cxn modelId="{C45A295A-E88D-4BE7-9AC9-52799A7CDCF6}" srcId="{1CDB6D57-1254-43AC-AD92-1F90D23E3369}" destId="{FB796199-D598-4207-8F61-A84E1ABB5D6A}" srcOrd="0" destOrd="0" parTransId="{E1161412-18FF-424F-AD02-61DE8A413240}" sibTransId="{B3A1A295-9F70-48DB-95EC-82514B2AEDBD}"/>
    <dgm:cxn modelId="{D257B58C-393A-4F08-85B5-D57152BABFF3}" srcId="{1CDB6D57-1254-43AC-AD92-1F90D23E3369}" destId="{957F4E69-9656-4C2A-9E41-C55FFE83EBC6}" srcOrd="5" destOrd="0" parTransId="{16A0B651-2FAF-4B42-902D-824655CCBAFF}" sibTransId="{22E92BDC-609A-4374-AA1A-856DD0F19DDF}"/>
    <dgm:cxn modelId="{912E0199-A9D0-4182-AB75-20150F62FAB5}" srcId="{1CDB6D57-1254-43AC-AD92-1F90D23E3369}" destId="{C58D8EB9-0677-4E8A-80AF-8579C4A61A63}" srcOrd="1" destOrd="0" parTransId="{22CCFBCE-FD74-4200-9445-63B842D72363}" sibTransId="{D0CA695C-6102-4033-8302-3EBD3ADA3062}"/>
    <dgm:cxn modelId="{732AEAA6-0D43-4F45-AE5A-CD90B3D00900}" srcId="{1CDB6D57-1254-43AC-AD92-1F90D23E3369}" destId="{1FDA752D-6BE3-4EF0-A518-C462D0258E12}" srcOrd="3" destOrd="0" parTransId="{BD55F181-67CD-4990-BC00-DEE9C1323398}" sibTransId="{1DE0CAA5-33CF-4C63-8E70-4BEFE6B01D4A}"/>
    <dgm:cxn modelId="{022CE2CE-B201-44A8-94D7-9F1D21A428FD}" srcId="{1CDB6D57-1254-43AC-AD92-1F90D23E3369}" destId="{398B8D1A-4D0C-4850-86F0-9DC7F7DB070D}" srcOrd="6" destOrd="0" parTransId="{001A6704-5290-475B-B996-E50294B40D27}" sibTransId="{5F68626F-4CFB-471F-837B-20261199D78E}"/>
    <dgm:cxn modelId="{61A6B0DF-11CB-4DC7-9328-AB1120D37B46}" type="presOf" srcId="{780C1E44-932C-4408-A342-F678ADBE7CD1}" destId="{3D9BCA1F-D227-4000-A54B-40D4B5A408AF}" srcOrd="0" destOrd="2" presId="urn:microsoft.com/office/officeart/2005/8/layout/vList5"/>
    <dgm:cxn modelId="{B72E63E0-D4CB-4DDE-9F20-DB9F8D855660}" type="presOf" srcId="{0AF161A6-6C30-4FC5-BDBC-E3FAC1B352AC}" destId="{FE02AB77-78B6-4E95-BC99-5BEEF6E7178C}" srcOrd="0" destOrd="0" presId="urn:microsoft.com/office/officeart/2005/8/layout/vList5"/>
    <dgm:cxn modelId="{CCF172D2-FA9B-4036-8BDA-902390B1E673}" type="presParOf" srcId="{FE02AB77-78B6-4E95-BC99-5BEEF6E7178C}" destId="{29949D3E-8A87-44DB-BD39-A77C452175BC}" srcOrd="0" destOrd="0" presId="urn:microsoft.com/office/officeart/2005/8/layout/vList5"/>
    <dgm:cxn modelId="{89023AAF-05C4-4304-B394-FD1329F47ED8}" type="presParOf" srcId="{29949D3E-8A87-44DB-BD39-A77C452175BC}" destId="{6B84A87F-ED1F-48F7-88AE-06414FF53499}" srcOrd="0" destOrd="0" presId="urn:microsoft.com/office/officeart/2005/8/layout/vList5"/>
    <dgm:cxn modelId="{7E88ADD5-8E8D-497A-89EE-C44465408AFE}" type="presParOf" srcId="{29949D3E-8A87-44DB-BD39-A77C452175BC}" destId="{3D9BCA1F-D227-4000-A54B-40D4B5A408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44809-4621-4794-AEE3-381663ABC127}">
      <dsp:nvSpPr>
        <dsp:cNvPr id="0" name=""/>
        <dsp:cNvSpPr/>
      </dsp:nvSpPr>
      <dsp:spPr>
        <a:xfrm rot="5400000">
          <a:off x="733802" y="1528220"/>
          <a:ext cx="2208929" cy="36756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6E2CC-56AA-499D-9AB7-AB2F006726A8}">
      <dsp:nvSpPr>
        <dsp:cNvPr id="0" name=""/>
        <dsp:cNvSpPr/>
      </dsp:nvSpPr>
      <dsp:spPr>
        <a:xfrm>
          <a:off x="365076" y="2626435"/>
          <a:ext cx="3318360" cy="2908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002060"/>
              </a:solidFill>
            </a:rPr>
            <a:t>Caribbean School of Nursing (CSON)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Mr. Abubakar Usman, Montego Bay Campus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Mrs. Deneise Walters,     </a:t>
          </a:r>
          <a:r>
            <a:rPr lang="en-US" sz="2000" b="1" kern="1200" dirty="0" err="1"/>
            <a:t>Papine</a:t>
          </a:r>
          <a:r>
            <a:rPr lang="en-US" sz="2000" b="1" kern="1200" dirty="0"/>
            <a:t> Campus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Ms. Sophia Walters, </a:t>
          </a:r>
          <a:r>
            <a:rPr lang="en-US" sz="2000" b="1" kern="1200" dirty="0" err="1"/>
            <a:t>Papine</a:t>
          </a:r>
          <a:r>
            <a:rPr lang="en-US" sz="2000" b="1" kern="1200" dirty="0"/>
            <a:t> Campus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b="1" kern="1200" dirty="0"/>
        </a:p>
      </dsp:txBody>
      <dsp:txXfrm>
        <a:off x="365076" y="2626435"/>
        <a:ext cx="3318360" cy="2908737"/>
      </dsp:txXfrm>
    </dsp:sp>
    <dsp:sp modelId="{659DC0B9-CFCE-4D21-A808-BC496B841D91}">
      <dsp:nvSpPr>
        <dsp:cNvPr id="0" name=""/>
        <dsp:cNvSpPr/>
      </dsp:nvSpPr>
      <dsp:spPr>
        <a:xfrm>
          <a:off x="3057331" y="1257618"/>
          <a:ext cx="626105" cy="626105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102577"/>
            <a:satOff val="2409"/>
            <a:lumOff val="6818"/>
            <a:alphaOff val="0"/>
          </a:schemeClr>
        </a:solidFill>
        <a:ln w="9525" cap="rnd" cmpd="sng" algn="ctr">
          <a:solidFill>
            <a:schemeClr val="accent1">
              <a:shade val="80000"/>
              <a:hueOff val="102577"/>
              <a:satOff val="2409"/>
              <a:lumOff val="6818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313B6-940D-4BFE-BF9E-97D571F35C6C}">
      <dsp:nvSpPr>
        <dsp:cNvPr id="0" name=""/>
        <dsp:cNvSpPr/>
      </dsp:nvSpPr>
      <dsp:spPr>
        <a:xfrm rot="5400000">
          <a:off x="4796123" y="522995"/>
          <a:ext cx="2208929" cy="36756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205154"/>
            <a:satOff val="4818"/>
            <a:lumOff val="13635"/>
            <a:alphaOff val="0"/>
          </a:schemeClr>
        </a:solidFill>
        <a:ln w="9525" cap="rnd" cmpd="sng" algn="ctr">
          <a:solidFill>
            <a:schemeClr val="accent1">
              <a:shade val="80000"/>
              <a:hueOff val="205154"/>
              <a:satOff val="4818"/>
              <a:lumOff val="13635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37668-51FF-4100-8900-381B4BA9A29D}">
      <dsp:nvSpPr>
        <dsp:cNvPr id="0" name=""/>
        <dsp:cNvSpPr/>
      </dsp:nvSpPr>
      <dsp:spPr>
        <a:xfrm>
          <a:off x="4427398" y="1621210"/>
          <a:ext cx="3318360" cy="2908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4">
                  <a:lumMod val="50000"/>
                </a:schemeClr>
              </a:solidFill>
            </a:rPr>
            <a:t>School of Allied Health &amp; Wellness (SAHW)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Prof. Sonia Richards-Malcolm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Mrs. </a:t>
          </a:r>
          <a:r>
            <a:rPr lang="en-US" sz="2400" b="1" kern="1200" dirty="0" err="1"/>
            <a:t>Valdean</a:t>
          </a:r>
          <a:r>
            <a:rPr lang="en-US" sz="2400" b="1" kern="1200" dirty="0"/>
            <a:t> Davis-Harris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Ms. Gillian </a:t>
          </a:r>
          <a:r>
            <a:rPr lang="en-US" sz="2400" b="1" kern="1200" dirty="0" err="1"/>
            <a:t>Mignott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Ms. Lisa Scarlett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Mr. Kemar Bundy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b="1" kern="1200" dirty="0"/>
        </a:p>
      </dsp:txBody>
      <dsp:txXfrm>
        <a:off x="4427398" y="1621210"/>
        <a:ext cx="3318360" cy="2908737"/>
      </dsp:txXfrm>
    </dsp:sp>
    <dsp:sp modelId="{CB6B4F4C-B70A-4065-BBCB-0FEA3D2FEEBA}">
      <dsp:nvSpPr>
        <dsp:cNvPr id="0" name=""/>
        <dsp:cNvSpPr/>
      </dsp:nvSpPr>
      <dsp:spPr>
        <a:xfrm>
          <a:off x="7119652" y="252392"/>
          <a:ext cx="626105" cy="626105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307730"/>
            <a:satOff val="7226"/>
            <a:lumOff val="20453"/>
            <a:alphaOff val="0"/>
          </a:schemeClr>
        </a:solidFill>
        <a:ln w="9525" cap="rnd" cmpd="sng" algn="ctr">
          <a:solidFill>
            <a:schemeClr val="accent1">
              <a:shade val="80000"/>
              <a:hueOff val="307730"/>
              <a:satOff val="7226"/>
              <a:lumOff val="20453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A0AA8-1892-42F3-A274-A5BD95A8EAE1}">
      <dsp:nvSpPr>
        <dsp:cNvPr id="0" name=""/>
        <dsp:cNvSpPr/>
      </dsp:nvSpPr>
      <dsp:spPr>
        <a:xfrm rot="5400000">
          <a:off x="8858444" y="-482230"/>
          <a:ext cx="2208929" cy="36756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410307"/>
            <a:satOff val="9635"/>
            <a:lumOff val="27270"/>
            <a:alphaOff val="0"/>
          </a:schemeClr>
        </a:solidFill>
        <a:ln w="9525" cap="rnd" cmpd="sng" algn="ctr">
          <a:solidFill>
            <a:schemeClr val="accent1">
              <a:shade val="80000"/>
              <a:hueOff val="410307"/>
              <a:satOff val="9635"/>
              <a:lumOff val="2727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DC136-9FF5-43DA-86FB-7420971F7B2F}">
      <dsp:nvSpPr>
        <dsp:cNvPr id="0" name=""/>
        <dsp:cNvSpPr/>
      </dsp:nvSpPr>
      <dsp:spPr>
        <a:xfrm>
          <a:off x="8489719" y="615985"/>
          <a:ext cx="3318360" cy="2908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kern="1200" dirty="0">
              <a:solidFill>
                <a:schemeClr val="tx2">
                  <a:lumMod val="90000"/>
                  <a:lumOff val="10000"/>
                </a:schemeClr>
              </a:solidFill>
            </a:rPr>
            <a:t>School of Pharmacy (SOP) </a:t>
          </a:r>
        </a:p>
        <a:p>
          <a:pPr marL="0"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/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Dr. Peta-Gaye Thomas-Brown </a:t>
          </a:r>
          <a:r>
            <a:rPr lang="en-US" sz="2200" b="1" kern="1200" dirty="0">
              <a:solidFill>
                <a:srgbClr val="FF0000"/>
              </a:solidFill>
            </a:rPr>
            <a:t>(Chair)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Dr. Stephanie Mullings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Mrs. Tieca Harris Kidd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Dr. Janice Bunting-Clarke </a:t>
          </a:r>
        </a:p>
      </dsp:txBody>
      <dsp:txXfrm>
        <a:off x="8489719" y="615985"/>
        <a:ext cx="3318360" cy="2908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3B1CF-F161-47A3-92B0-F7F383CA0861}">
      <dsp:nvSpPr>
        <dsp:cNvPr id="0" name=""/>
        <dsp:cNvSpPr/>
      </dsp:nvSpPr>
      <dsp:spPr>
        <a:xfrm>
          <a:off x="-471449" y="946078"/>
          <a:ext cx="8872893" cy="196316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701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Assign students (Academic advisees) to an Academic Advisor (Staff)</a:t>
          </a:r>
        </a:p>
      </dsp:txBody>
      <dsp:txXfrm>
        <a:off x="-471449" y="1436870"/>
        <a:ext cx="8382101" cy="981585"/>
      </dsp:txXfrm>
    </dsp:sp>
    <dsp:sp modelId="{423E1187-01D2-418F-AC1F-3853875D2467}">
      <dsp:nvSpPr>
        <dsp:cNvPr id="0" name=""/>
        <dsp:cNvSpPr/>
      </dsp:nvSpPr>
      <dsp:spPr>
        <a:xfrm>
          <a:off x="1593608" y="2047761"/>
          <a:ext cx="7558274" cy="17866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701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Link Advisors to Advisees on the Student Portal </a:t>
          </a:r>
        </a:p>
      </dsp:txBody>
      <dsp:txXfrm>
        <a:off x="1593608" y="2494430"/>
        <a:ext cx="7111605" cy="893337"/>
      </dsp:txXfrm>
    </dsp:sp>
    <dsp:sp modelId="{6C6B495E-F2E6-4626-83AB-E183C5DFBC4D}">
      <dsp:nvSpPr>
        <dsp:cNvPr id="0" name=""/>
        <dsp:cNvSpPr/>
      </dsp:nvSpPr>
      <dsp:spPr>
        <a:xfrm>
          <a:off x="4305224" y="3074417"/>
          <a:ext cx="5294229" cy="16282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701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Facilitate Training of Staff </a:t>
          </a:r>
        </a:p>
      </dsp:txBody>
      <dsp:txXfrm>
        <a:off x="4305224" y="3481471"/>
        <a:ext cx="4887176" cy="814107"/>
      </dsp:txXfrm>
    </dsp:sp>
    <dsp:sp modelId="{D27EA54F-C94E-4CE9-AF50-169991171750}">
      <dsp:nvSpPr>
        <dsp:cNvPr id="0" name=""/>
        <dsp:cNvSpPr/>
      </dsp:nvSpPr>
      <dsp:spPr>
        <a:xfrm>
          <a:off x="4428359" y="3932825"/>
          <a:ext cx="5865408" cy="1785803"/>
        </a:xfrm>
        <a:prstGeom prst="rightArrow">
          <a:avLst>
            <a:gd name="adj1" fmla="val 50000"/>
            <a:gd name="adj2" fmla="val 5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701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Facilitate  Student Advisement Session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E.g. Pre-Registration Forum</a:t>
          </a:r>
        </a:p>
      </dsp:txBody>
      <dsp:txXfrm>
        <a:off x="4428359" y="4379276"/>
        <a:ext cx="5418957" cy="892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1E188-0856-469F-9A1D-0059D93ABE83}">
      <dsp:nvSpPr>
        <dsp:cNvPr id="0" name=""/>
        <dsp:cNvSpPr/>
      </dsp:nvSpPr>
      <dsp:spPr>
        <a:xfrm>
          <a:off x="620980" y="0"/>
          <a:ext cx="7209360" cy="2831838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F05DF55-2D05-4A2B-8C08-AEB0E7F83180}">
      <dsp:nvSpPr>
        <dsp:cNvPr id="0" name=""/>
        <dsp:cNvSpPr/>
      </dsp:nvSpPr>
      <dsp:spPr>
        <a:xfrm>
          <a:off x="0" y="1091016"/>
          <a:ext cx="2630957" cy="5967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Available options</a:t>
          </a:r>
        </a:p>
      </dsp:txBody>
      <dsp:txXfrm>
        <a:off x="29130" y="1120146"/>
        <a:ext cx="2572697" cy="538465"/>
      </dsp:txXfrm>
    </dsp:sp>
    <dsp:sp modelId="{87C50F08-9CB1-478A-B7E5-BE87FCC40285}">
      <dsp:nvSpPr>
        <dsp:cNvPr id="0" name=""/>
        <dsp:cNvSpPr/>
      </dsp:nvSpPr>
      <dsp:spPr>
        <a:xfrm>
          <a:off x="2925321" y="1136530"/>
          <a:ext cx="2630957" cy="5587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Electives</a:t>
          </a:r>
        </a:p>
      </dsp:txBody>
      <dsp:txXfrm>
        <a:off x="2952598" y="1163807"/>
        <a:ext cx="2576403" cy="504224"/>
      </dsp:txXfrm>
    </dsp:sp>
    <dsp:sp modelId="{C673DF5B-5E7D-45E6-8D3A-88275A4CF7E9}">
      <dsp:nvSpPr>
        <dsp:cNvPr id="0" name=""/>
        <dsp:cNvSpPr/>
      </dsp:nvSpPr>
      <dsp:spPr>
        <a:xfrm>
          <a:off x="5846591" y="1015168"/>
          <a:ext cx="2630957" cy="80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General academic progress </a:t>
          </a:r>
        </a:p>
      </dsp:txBody>
      <dsp:txXfrm>
        <a:off x="5885717" y="1054294"/>
        <a:ext cx="2552705" cy="72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BCA1F-D227-4000-A54B-40D4B5A408AF}">
      <dsp:nvSpPr>
        <dsp:cNvPr id="0" name=""/>
        <dsp:cNvSpPr/>
      </dsp:nvSpPr>
      <dsp:spPr>
        <a:xfrm rot="5400000">
          <a:off x="2694668" y="-444827"/>
          <a:ext cx="5464625" cy="6544886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itchFamily="18" charset="0"/>
            </a:rPr>
            <a:t>Module Diet for course of study   </a:t>
          </a:r>
          <a:endParaRPr lang="en-JM" sz="2000" kern="1200" dirty="0">
            <a:latin typeface="Georg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itchFamily="18" charset="0"/>
            </a:rPr>
            <a:t>Add/drop</a:t>
          </a:r>
          <a:endParaRPr lang="en-JM" sz="2000" kern="1200" dirty="0">
            <a:latin typeface="Georg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itchFamily="18" charset="0"/>
            </a:rPr>
            <a:t>Registration </a:t>
          </a:r>
          <a:endParaRPr lang="en-JM" sz="2000" kern="1200" dirty="0">
            <a:latin typeface="Georg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itchFamily="18" charset="0"/>
            </a:rPr>
            <a:t>Transfer of credit or academic records</a:t>
          </a:r>
          <a:endParaRPr lang="en-JM" sz="2000" kern="1200" dirty="0">
            <a:latin typeface="Georg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itchFamily="18" charset="0"/>
            </a:rPr>
            <a:t>Grade point average/grading policy</a:t>
          </a:r>
          <a:endParaRPr lang="en-JM" sz="2000" kern="1200" dirty="0">
            <a:latin typeface="Georg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itchFamily="18" charset="0"/>
            </a:rPr>
            <a:t>Financial status  </a:t>
          </a:r>
          <a:endParaRPr lang="en-JM" sz="2000" kern="1200" dirty="0">
            <a:latin typeface="Georg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itchFamily="18" charset="0"/>
            </a:rPr>
            <a:t>Services provided by Institution e.g. financial, Counseling etc. </a:t>
          </a:r>
          <a:endParaRPr lang="en-JM" sz="2000" kern="1200" dirty="0">
            <a:latin typeface="Georg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itchFamily="18" charset="0"/>
            </a:rPr>
            <a:t>Leave of absence</a:t>
          </a:r>
          <a:endParaRPr lang="en-JM" sz="2000" kern="1200" dirty="0">
            <a:latin typeface="Georg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itchFamily="18" charset="0"/>
            </a:rPr>
            <a:t>Withdrawal from module</a:t>
          </a:r>
          <a:endParaRPr lang="en-JM" sz="2000" kern="1200" dirty="0">
            <a:latin typeface="Georg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itchFamily="18" charset="0"/>
            </a:rPr>
            <a:t>Withdrawal from Course of Study</a:t>
          </a:r>
          <a:endParaRPr lang="en-JM" sz="2000" kern="1200" dirty="0">
            <a:latin typeface="Georg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itchFamily="18" charset="0"/>
            </a:rPr>
            <a:t>Request for Transfer</a:t>
          </a:r>
          <a:endParaRPr lang="en-JM" sz="2000" kern="1200" dirty="0">
            <a:latin typeface="Georg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Georgia" pitchFamily="18" charset="0"/>
            </a:rPr>
            <a:t>Advance Placement     </a:t>
          </a:r>
          <a:endParaRPr lang="en-JM" sz="2000" kern="1200" dirty="0">
            <a:latin typeface="Georgia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900" kern="1200" dirty="0">
              <a:latin typeface="Georgia" pitchFamily="18" charset="0"/>
            </a:rPr>
            <a:t> Grade forgiveness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1900" kern="1200" dirty="0">
              <a:latin typeface="Georgia" pitchFamily="18" charset="0"/>
            </a:rPr>
            <a:t>Independent study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JM" sz="1900" kern="1200" dirty="0">
            <a:latin typeface="Georgia" pitchFamily="18" charset="0"/>
          </a:endParaRPr>
        </a:p>
      </dsp:txBody>
      <dsp:txXfrm rot="-5400000">
        <a:off x="2154538" y="362064"/>
        <a:ext cx="6278125" cy="4931103"/>
      </dsp:txXfrm>
    </dsp:sp>
    <dsp:sp modelId="{6B84A87F-ED1F-48F7-88AE-06414FF53499}">
      <dsp:nvSpPr>
        <dsp:cNvPr id="0" name=""/>
        <dsp:cNvSpPr/>
      </dsp:nvSpPr>
      <dsp:spPr>
        <a:xfrm>
          <a:off x="0" y="0"/>
          <a:ext cx="2289578" cy="5655042"/>
        </a:xfrm>
        <a:prstGeom prst="roundRect">
          <a:avLst/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b="1" kern="1200" dirty="0">
              <a:latin typeface="Georgia" pitchFamily="18" charset="0"/>
            </a:rPr>
            <a:t>General University Matters</a:t>
          </a:r>
          <a:endParaRPr lang="en-JM" sz="2600" kern="1200" dirty="0">
            <a:latin typeface="Georgia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3500" kern="1200" dirty="0"/>
        </a:p>
      </dsp:txBody>
      <dsp:txXfrm>
        <a:off x="111768" y="111768"/>
        <a:ext cx="2066042" cy="5431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BCA1F-D227-4000-A54B-40D4B5A408AF}">
      <dsp:nvSpPr>
        <dsp:cNvPr id="0" name=""/>
        <dsp:cNvSpPr/>
      </dsp:nvSpPr>
      <dsp:spPr>
        <a:xfrm rot="5400000">
          <a:off x="3819394" y="-600645"/>
          <a:ext cx="4799249" cy="60193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Georgia" pitchFamily="18" charset="0"/>
            </a:rPr>
            <a:t>Selection of modules</a:t>
          </a:r>
          <a:endParaRPr lang="en-JM" sz="2800" kern="1200" dirty="0">
            <a:latin typeface="Georgia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Georgia" pitchFamily="18" charset="0"/>
            </a:rPr>
            <a:t>Clashing of Module(s)</a:t>
          </a:r>
          <a:endParaRPr lang="en-JM" sz="2800" kern="1200" dirty="0">
            <a:latin typeface="Georgia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Georgia" pitchFamily="18" charset="0"/>
            </a:rPr>
            <a:t>Failure of module(s)</a:t>
          </a:r>
          <a:endParaRPr lang="en-JM" sz="2800" kern="1200" dirty="0">
            <a:latin typeface="Georgia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Georgia" pitchFamily="18" charset="0"/>
            </a:rPr>
            <a:t>Elective(s)</a:t>
          </a:r>
          <a:endParaRPr lang="en-JM" sz="2800" kern="1200" dirty="0">
            <a:latin typeface="Georgia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Georgia" pitchFamily="18" charset="0"/>
            </a:rPr>
            <a:t>Redo of module(s)</a:t>
          </a:r>
          <a:endParaRPr lang="en-JM" sz="2800" kern="1200" dirty="0">
            <a:latin typeface="Georgia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Georgia" pitchFamily="18" charset="0"/>
            </a:rPr>
            <a:t>Academic probation</a:t>
          </a:r>
          <a:endParaRPr lang="en-JM" sz="2800" kern="1200" dirty="0">
            <a:latin typeface="Georgia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JM" sz="2800" kern="1200" dirty="0">
              <a:latin typeface="Georgia" pitchFamily="18" charset="0"/>
            </a:rPr>
            <a:t>Academic session(Semester 1, Semester 2 and Summer)</a:t>
          </a:r>
        </a:p>
      </dsp:txBody>
      <dsp:txXfrm rot="-5400000">
        <a:off x="3209357" y="243672"/>
        <a:ext cx="5785044" cy="4330689"/>
      </dsp:txXfrm>
    </dsp:sp>
    <dsp:sp modelId="{6B84A87F-ED1F-48F7-88AE-06414FF53499}">
      <dsp:nvSpPr>
        <dsp:cNvPr id="0" name=""/>
        <dsp:cNvSpPr/>
      </dsp:nvSpPr>
      <dsp:spPr>
        <a:xfrm>
          <a:off x="4596" y="2344"/>
          <a:ext cx="3385869" cy="4803952"/>
        </a:xfrm>
        <a:prstGeom prst="roundRect">
          <a:avLst/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marR="0" lvl="0" indent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800" b="1" kern="1200" dirty="0"/>
            <a:t>Course of Study Specific Matters</a:t>
          </a:r>
          <a:endParaRPr lang="en-JM" sz="28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5200" kern="1200" dirty="0"/>
        </a:p>
      </dsp:txBody>
      <dsp:txXfrm>
        <a:off x="169881" y="167629"/>
        <a:ext cx="3055299" cy="4473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BCA1F-D227-4000-A54B-40D4B5A408AF}">
      <dsp:nvSpPr>
        <dsp:cNvPr id="0" name=""/>
        <dsp:cNvSpPr/>
      </dsp:nvSpPr>
      <dsp:spPr>
        <a:xfrm rot="5400000">
          <a:off x="3492912" y="-761459"/>
          <a:ext cx="5124543" cy="68204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Georgia" pitchFamily="18" charset="0"/>
            </a:rPr>
            <a:t>Change of academic advisor</a:t>
          </a:r>
          <a:endParaRPr lang="en-JM" sz="19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Georgia" pitchFamily="18" charset="0"/>
            </a:rPr>
            <a:t>Build academic relationship</a:t>
          </a:r>
          <a:endParaRPr lang="en-JM" sz="2400" kern="1200" dirty="0">
            <a:latin typeface="Georg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Georgia" pitchFamily="18" charset="0"/>
            </a:rPr>
            <a:t>Explanation of academic policies/requirements/  </a:t>
          </a:r>
          <a:endParaRPr lang="en-JM" sz="2400" kern="1200" dirty="0">
            <a:latin typeface="Georg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Georgia" pitchFamily="18" charset="0"/>
            </a:rPr>
            <a:t>expectations</a:t>
          </a:r>
          <a:endParaRPr lang="en-JM" sz="2400" kern="1200" dirty="0">
            <a:latin typeface="Georg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Georgia" pitchFamily="18" charset="0"/>
            </a:rPr>
            <a:t>Addressing academic demands </a:t>
          </a:r>
          <a:endParaRPr lang="en-JM" sz="2400" kern="1200" dirty="0">
            <a:latin typeface="Georg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Georgia" pitchFamily="18" charset="0"/>
            </a:rPr>
            <a:t>Monitor progress</a:t>
          </a:r>
          <a:endParaRPr lang="en-JM" sz="2400" kern="1200" dirty="0">
            <a:latin typeface="Georg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Georgia" pitchFamily="18" charset="0"/>
            </a:rPr>
            <a:t>Initial meeting</a:t>
          </a:r>
          <a:endParaRPr lang="en-JM" sz="2400" kern="1200" dirty="0">
            <a:latin typeface="Georgia" pitchFamily="18" charset="0"/>
          </a:endParaRPr>
        </a:p>
      </dsp:txBody>
      <dsp:txXfrm rot="-5400000">
        <a:off x="2644939" y="336674"/>
        <a:ext cx="6570329" cy="4624223"/>
      </dsp:txXfrm>
    </dsp:sp>
    <dsp:sp modelId="{6B84A87F-ED1F-48F7-88AE-06414FF53499}">
      <dsp:nvSpPr>
        <dsp:cNvPr id="0" name=""/>
        <dsp:cNvSpPr/>
      </dsp:nvSpPr>
      <dsp:spPr>
        <a:xfrm>
          <a:off x="59002" y="0"/>
          <a:ext cx="2567361" cy="5286828"/>
        </a:xfrm>
        <a:prstGeom prst="roundRect">
          <a:avLst/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3600" b="1" kern="1200" dirty="0"/>
            <a:t>Other</a:t>
          </a:r>
        </a:p>
        <a:p>
          <a:pPr marL="0" marR="0" lvl="0" indent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3600" b="1" kern="1200" dirty="0"/>
            <a:t>Issues</a:t>
          </a:r>
          <a:endParaRPr lang="en-JM" sz="36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6500" kern="1200" dirty="0"/>
        </a:p>
      </dsp:txBody>
      <dsp:txXfrm>
        <a:off x="184330" y="125328"/>
        <a:ext cx="2316705" cy="5036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CB610-6AC4-4CA7-A623-A15DE2AD6F1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F88E9-02E3-4CB6-AE22-E7D344C37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6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BACC085-F4EC-4AAE-97AC-FDD633B5DC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BFDEB8A-0D63-4053-9008-7D910E677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 transcript should be attached to the submission , Maximum credit transfer 50% , credits remaining to be done at level 3 and 4 is at least 60%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Policy- Page 216</a:t>
            </a:r>
            <a:endParaRPr lang="en-JM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5DCB568C-4D29-47CB-8029-AD45BBD3EE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A52751A4-4CFD-4E4A-BC6D-8021164BA3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 transcript should be attached to the submission , Maximum credit transfer 50% , credits remaining to be done at level 3 and 4 is at least 60%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Policy- Page 216</a:t>
            </a:r>
            <a:endParaRPr lang="en-JM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40E3125-8705-4A0A-A0A9-221488CEA0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136FB6F6-A1AF-4C9D-870E-8C02CB453E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Policy Page 218  Exemptions are not calculated as part of the GPA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     Students are expected to complete at least 50%  of course of student , including 60% at level 3 and 4 to receive a University award. Module/ or work experience should be completed within the last 5 years for exemption to be granted.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Fees to be paid for exempted modules</a:t>
            </a:r>
            <a:endParaRPr lang="en-JM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457B881-504B-406E-BC2C-B151797C8B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77F4F496-1ED1-4B7A-B548-4F27396D47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Policy Page 218  Exemptions are not calculated as part of the GPA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     Students are expected to complete at least 50%  of course of student , including 60% at level 3 and 4 to receive a University award. Module/ or work experience should be completed within the last 5 years for exemption to be granted.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Fees to be paid for exempted modules</a:t>
            </a:r>
            <a:endParaRPr lang="en-JM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118976BC-B407-46D7-8E14-5BB8056EBF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11427616-A91E-4921-8BB1-534D76767D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Policy Page 218  Exemptions are not calculated as part of the GPA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     Students are expected to complete at least 50%  of course of student , including 60% at level 3 and 4 to receive a University award. Module/ or work experience should be completed within the last 5 years for exemption to be granted.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Fees to be paid for exempted modules</a:t>
            </a:r>
            <a:endParaRPr lang="en-JM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D510AD99-EEDC-44FA-81A0-6536ED2CE1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44B622E-A536-4B3E-8E48-571A6DEDFC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Policy Page 218  Exemptions are not calculated as part of the GPA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	     Students are expected to complete at least 50%  of course of student , including 60% at level 3 and 4 to receive a University award. Module/ or work experience should be completed within the last 5 years for exemption to be granted.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Fees to be paid for exempted modules</a:t>
            </a:r>
            <a:endParaRPr lang="en-JM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4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45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436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778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830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657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362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68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4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3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7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1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6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3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7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8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4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ech.edu.jm/academics/academics/colleges-faculti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nz/url?sa=i&amp;rct=j&amp;q=&amp;esrc=s&amp;frm=1&amp;source=images&amp;cd=&amp;cad=rja&amp;uact=8&amp;docid=MIx3NI3UnZ1W8M&amp;tbnid=8ojA4FWzVvEwKM:&amp;ved=0CAUQjRw&amp;url=http://www.seachangehgi.org/what-we-do.html&amp;ei=AmmeU5zhDpSisQS38ICIDA&amp;bvm=bv.68911936,d.cWc&amp;psig=AFQjCNEw8YEl2n7eXispBaug4Ij_oI9SEQ&amp;ust=140297682916415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tech.edu.jm/form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tech.edu.jm/form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ech.edu.jm/studen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571" y="1380068"/>
            <a:ext cx="7671971" cy="3163983"/>
          </a:xfrm>
        </p:spPr>
        <p:txBody>
          <a:bodyPr>
            <a:normAutofit fontScale="90000"/>
          </a:bodyPr>
          <a:lstStyle/>
          <a:p>
            <a:r>
              <a:rPr lang="en-US" dirty="0"/>
              <a:t>Academic Advisement </a:t>
            </a:r>
            <a:br>
              <a:rPr lang="en-US" dirty="0"/>
            </a:br>
            <a:r>
              <a:rPr lang="en-US" dirty="0"/>
              <a:t>Pre-Registration Forum</a:t>
            </a:r>
            <a:br>
              <a:rPr lang="en-US" dirty="0"/>
            </a:br>
            <a:br>
              <a:rPr lang="en-US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254" y="5016685"/>
            <a:ext cx="5609940" cy="1708945"/>
          </a:xfrm>
        </p:spPr>
        <p:txBody>
          <a:bodyPr>
            <a:normAutofit/>
          </a:bodyPr>
          <a:lstStyle/>
          <a:p>
            <a:r>
              <a:rPr lang="en-US" b="1" dirty="0"/>
              <a:t>College Academic Advisement Unit (CAAU) </a:t>
            </a:r>
          </a:p>
          <a:p>
            <a:r>
              <a:rPr lang="en-US" b="1" dirty="0"/>
              <a:t>College of Health Sciences</a:t>
            </a:r>
          </a:p>
          <a:p>
            <a:r>
              <a:rPr lang="en-US" b="1" dirty="0"/>
              <a:t>University of Technology, Jamaica </a:t>
            </a:r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0" t="9091" r="40035" b="-1"/>
          <a:stretch/>
        </p:blipFill>
        <p:spPr>
          <a:xfrm>
            <a:off x="-205293" y="-38821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A5756A2-BA88-4941-96CD-3C30E51152E8}"/>
              </a:ext>
            </a:extLst>
          </p:cNvPr>
          <p:cNvSpPr/>
          <p:nvPr/>
        </p:nvSpPr>
        <p:spPr>
          <a:xfrm rot="21290407">
            <a:off x="-254391" y="3195756"/>
            <a:ext cx="2387860" cy="798054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ADD/DROP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15FCBE-2E15-4F0C-9EE4-090AE7AD698B}"/>
              </a:ext>
            </a:extLst>
          </p:cNvPr>
          <p:cNvSpPr/>
          <p:nvPr/>
        </p:nvSpPr>
        <p:spPr>
          <a:xfrm rot="21379457">
            <a:off x="-4728" y="2321168"/>
            <a:ext cx="2077081" cy="70009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Exemption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94DBE08-17FC-4137-803C-DC5B79DB80CF}"/>
              </a:ext>
            </a:extLst>
          </p:cNvPr>
          <p:cNvSpPr/>
          <p:nvPr/>
        </p:nvSpPr>
        <p:spPr>
          <a:xfrm rot="21379457">
            <a:off x="778278" y="91489"/>
            <a:ext cx="1650665" cy="99448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latin typeface="Comic Sans MS" panose="030F0702030302020204" pitchFamily="66" charset="0"/>
              </a:rPr>
              <a:t>Withdrawal from Module</a:t>
            </a:r>
          </a:p>
        </p:txBody>
      </p:sp>
      <p:sp>
        <p:nvSpPr>
          <p:cNvPr id="21" name="Chord 20">
            <a:extLst>
              <a:ext uri="{FF2B5EF4-FFF2-40B4-BE49-F238E27FC236}">
                <a16:creationId xmlns:a16="http://schemas.microsoft.com/office/drawing/2014/main" id="{182D53F4-C7A5-4BEA-9344-43FFAC57F02B}"/>
              </a:ext>
            </a:extLst>
          </p:cNvPr>
          <p:cNvSpPr/>
          <p:nvPr/>
        </p:nvSpPr>
        <p:spPr>
          <a:xfrm rot="21179494">
            <a:off x="2387143" y="4659235"/>
            <a:ext cx="3399031" cy="1728803"/>
          </a:xfrm>
          <a:prstGeom prst="chor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Academic </a:t>
            </a:r>
          </a:p>
          <a:p>
            <a:r>
              <a:rPr lang="en-US" dirty="0">
                <a:solidFill>
                  <a:schemeClr val="tx1"/>
                </a:solidFill>
              </a:rPr>
              <a:t>Advisor </a:t>
            </a:r>
          </a:p>
        </p:txBody>
      </p:sp>
      <p:sp>
        <p:nvSpPr>
          <p:cNvPr id="23" name="Chord 22">
            <a:extLst>
              <a:ext uri="{FF2B5EF4-FFF2-40B4-BE49-F238E27FC236}">
                <a16:creationId xmlns:a16="http://schemas.microsoft.com/office/drawing/2014/main" id="{EB38308A-2CBC-44B7-AB35-CA5CD5690DAC}"/>
              </a:ext>
            </a:extLst>
          </p:cNvPr>
          <p:cNvSpPr/>
          <p:nvPr/>
        </p:nvSpPr>
        <p:spPr>
          <a:xfrm rot="21304734">
            <a:off x="2009607" y="3403356"/>
            <a:ext cx="2934037" cy="1141176"/>
          </a:xfrm>
          <a:prstGeom prst="chor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Student </a:t>
            </a:r>
          </a:p>
          <a:p>
            <a:r>
              <a:rPr lang="en-US" sz="1600" dirty="0"/>
              <a:t>Handbook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E09481-43FD-4597-B44E-A99BD84BB2BA}"/>
              </a:ext>
            </a:extLst>
          </p:cNvPr>
          <p:cNvSpPr/>
          <p:nvPr/>
        </p:nvSpPr>
        <p:spPr>
          <a:xfrm rot="21379457">
            <a:off x="2109532" y="-70309"/>
            <a:ext cx="1420025" cy="57197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mic Sans MS" panose="030F0702030302020204" pitchFamily="66" charset="0"/>
              </a:rPr>
              <a:t>Academic 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Probation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D09E932-1F2C-43A9-9CB8-C83233A6414C}"/>
              </a:ext>
            </a:extLst>
          </p:cNvPr>
          <p:cNvSpPr/>
          <p:nvPr/>
        </p:nvSpPr>
        <p:spPr>
          <a:xfrm rot="21379457">
            <a:off x="551651" y="1014095"/>
            <a:ext cx="1645728" cy="58329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Comic Sans MS" panose="030F0702030302020204" pitchFamily="66" charset="0"/>
              </a:rPr>
              <a:t>Credit 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Limits</a:t>
            </a:r>
          </a:p>
        </p:txBody>
      </p:sp>
      <p:sp>
        <p:nvSpPr>
          <p:cNvPr id="27" name="Chord 26">
            <a:extLst>
              <a:ext uri="{FF2B5EF4-FFF2-40B4-BE49-F238E27FC236}">
                <a16:creationId xmlns:a16="http://schemas.microsoft.com/office/drawing/2014/main" id="{5AFF6FEE-E8DD-4218-BB83-C0724866648C}"/>
              </a:ext>
            </a:extLst>
          </p:cNvPr>
          <p:cNvSpPr/>
          <p:nvPr/>
        </p:nvSpPr>
        <p:spPr>
          <a:xfrm rot="21304734">
            <a:off x="2029643" y="2542566"/>
            <a:ext cx="1926684" cy="1128659"/>
          </a:xfrm>
          <a:prstGeom prst="chor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Regulation</a:t>
            </a:r>
          </a:p>
          <a:p>
            <a:r>
              <a:rPr lang="en-US" sz="1600" b="1" dirty="0"/>
              <a:t>           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09092BF-2F5C-4CDA-957C-22B218F3C333}"/>
              </a:ext>
            </a:extLst>
          </p:cNvPr>
          <p:cNvSpPr/>
          <p:nvPr/>
        </p:nvSpPr>
        <p:spPr>
          <a:xfrm rot="21290407">
            <a:off x="235082" y="1588989"/>
            <a:ext cx="2058635" cy="761080"/>
          </a:xfrm>
          <a:prstGeom prst="ellipse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Transfer of Credits</a:t>
            </a:r>
          </a:p>
        </p:txBody>
      </p:sp>
      <p:sp>
        <p:nvSpPr>
          <p:cNvPr id="32" name="Flowchart: Delay 31">
            <a:extLst>
              <a:ext uri="{FF2B5EF4-FFF2-40B4-BE49-F238E27FC236}">
                <a16:creationId xmlns:a16="http://schemas.microsoft.com/office/drawing/2014/main" id="{2AB474C4-8779-41F4-9FBE-A6A97FE43CBA}"/>
              </a:ext>
            </a:extLst>
          </p:cNvPr>
          <p:cNvSpPr/>
          <p:nvPr/>
        </p:nvSpPr>
        <p:spPr>
          <a:xfrm rot="20854307">
            <a:off x="-157143" y="4284265"/>
            <a:ext cx="2042356" cy="1122312"/>
          </a:xfrm>
          <a:prstGeom prst="flowChartDelay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Module Selection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653A3-3246-417A-B307-DFE65A557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96" y="5230508"/>
            <a:ext cx="1281534" cy="149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56C5F458-F0B9-4584-B7A3-BA39F9E9F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EF5CE756-E024-433C-98E3-931095C81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0B4D7F81-EC0F-4E8E-8D3F-BCBF50359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9DEF7606-46AD-4ECA-8815-33A3217D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778C7720-6627-4BE3-9174-54CD26E72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3D25C4CC-C750-4C0A-ADB5-CFA9FFAE5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D6834B30-F11B-40AA-A8C8-0EF0710DB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D5BB04-A1B2-4F55-ACE9-33664B96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855" y="1433604"/>
            <a:ext cx="3336709" cy="21783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400" b="1" i="1" u="none" strike="noStrike" baseline="0" dirty="0">
                <a:latin typeface="+mn-lt"/>
              </a:rPr>
              <a:t>You can view the name of your assigned academic advisor on your Student Portal! </a:t>
            </a:r>
            <a:r>
              <a:rPr lang="en-US" sz="2400" b="1" i="0" u="none" strike="noStrike" baseline="0" dirty="0">
                <a:latin typeface="+mn-lt"/>
              </a:rPr>
              <a:t>	</a:t>
            </a:r>
          </a:p>
        </p:txBody>
      </p:sp>
      <p:sp>
        <p:nvSpPr>
          <p:cNvPr id="68" name="Rounded Rectangle 6">
            <a:extLst>
              <a:ext uri="{FF2B5EF4-FFF2-40B4-BE49-F238E27FC236}">
                <a16:creationId xmlns:a16="http://schemas.microsoft.com/office/drawing/2014/main" id="{FE7077A0-316E-4437-8098-7871335C5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E91C2D4-6A26-43FB-9805-55DE4371A1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8549" y="2155913"/>
            <a:ext cx="937476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DDD4D9-B22B-4EB7-B102-CCA770D34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419" y="-4763"/>
            <a:ext cx="6576256" cy="683156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9070D5D-8BE2-4D89-8356-22C3F470CF04}"/>
              </a:ext>
            </a:extLst>
          </p:cNvPr>
          <p:cNvSpPr/>
          <p:nvPr/>
        </p:nvSpPr>
        <p:spPr>
          <a:xfrm>
            <a:off x="3972044" y="5851066"/>
            <a:ext cx="1733096" cy="975731"/>
          </a:xfrm>
          <a:prstGeom prst="rightArrow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Academic Advisor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49E7579-7BB3-4D5E-8EF0-0691222EBBFB}"/>
              </a:ext>
            </a:extLst>
          </p:cNvPr>
          <p:cNvSpPr txBox="1">
            <a:spLocks/>
          </p:cNvSpPr>
          <p:nvPr/>
        </p:nvSpPr>
        <p:spPr>
          <a:xfrm>
            <a:off x="2142432" y="235943"/>
            <a:ext cx="341858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200" b="1" dirty="0"/>
              <a:t>How to view the name of your assigned Academic Advisor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2126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0A40A-DCB9-4F8A-A14E-21F828CE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534" y="1965872"/>
            <a:ext cx="10423814" cy="480855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  <a:t>If you are unable to reach your  Academic Advisor or do not know their name, email the following persons: </a:t>
            </a:r>
            <a:b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  <a:t>A. College Student Affairs Representative with the following information:</a:t>
            </a:r>
            <a:b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  <a:t>1. Your Name (First and Surname)</a:t>
            </a:r>
            <a:b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  <a:t>2. ID #</a:t>
            </a:r>
            <a:b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  <a:t>3. Name of your Course of Study</a:t>
            </a:r>
            <a:b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  <a:t>4. Year you started the course </a:t>
            </a:r>
            <a:b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</a:br>
            <a:b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  <a:t>B. You may also reach out to your: </a:t>
            </a:r>
            <a:b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</a:br>
            <a: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  <a:t>-  Programme Director  or CAAU Representative (Specific for your School/Course)</a:t>
            </a:r>
            <a:br>
              <a:rPr lang="en-US" sz="3000" dirty="0">
                <a:latin typeface="Aldhabi" panose="020B0604020202020204" pitchFamily="2" charset="-78"/>
                <a:cs typeface="Aldhabi" panose="020B0604020202020204" pitchFamily="2" charset="-78"/>
              </a:rPr>
            </a:br>
            <a:endParaRPr lang="en-US" sz="3000" dirty="0"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41A7F-9014-4600-B93F-E78AB84E1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431" y="356119"/>
            <a:ext cx="1438178" cy="125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00EFA7-06B7-459C-8A13-DA6B05B68C59}"/>
              </a:ext>
            </a:extLst>
          </p:cNvPr>
          <p:cNvSpPr txBox="1">
            <a:spLocks/>
          </p:cNvSpPr>
          <p:nvPr/>
        </p:nvSpPr>
        <p:spPr>
          <a:xfrm>
            <a:off x="1630534" y="181089"/>
            <a:ext cx="8930932" cy="16097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Who should I contact when I do not know my Academic Advisor?</a:t>
            </a:r>
          </a:p>
        </p:txBody>
      </p:sp>
    </p:spTree>
    <p:extLst>
      <p:ext uri="{BB962C8B-B14F-4D97-AF65-F5344CB8AC3E}">
        <p14:creationId xmlns:p14="http://schemas.microsoft.com/office/powerpoint/2010/main" val="168375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241A7F-9014-4600-B93F-E78AB84E1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499" y="356119"/>
            <a:ext cx="1438178" cy="125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00EFA7-06B7-459C-8A13-DA6B05B68C59}"/>
              </a:ext>
            </a:extLst>
          </p:cNvPr>
          <p:cNvSpPr txBox="1">
            <a:spLocks/>
          </p:cNvSpPr>
          <p:nvPr/>
        </p:nvSpPr>
        <p:spPr>
          <a:xfrm>
            <a:off x="1630534" y="181089"/>
            <a:ext cx="8930932" cy="16097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/>
              <a:t>College of Health Sciences Student Affairs Representatives </a:t>
            </a:r>
          </a:p>
          <a:p>
            <a:r>
              <a:rPr lang="en-US" sz="2800" b="1" dirty="0"/>
              <a:t>(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COHS Front Desk</a:t>
            </a:r>
            <a:r>
              <a:rPr lang="en-US" sz="2800" b="1" dirty="0"/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25EA2B-4D89-41BE-8E7E-714A5E0A8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71646"/>
              </p:ext>
            </p:extLst>
          </p:nvPr>
        </p:nvGraphicFramePr>
        <p:xfrm>
          <a:off x="1866508" y="1772547"/>
          <a:ext cx="10117354" cy="5067159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4236658">
                  <a:extLst>
                    <a:ext uri="{9D8B030D-6E8A-4147-A177-3AD203B41FA5}">
                      <a16:colId xmlns:a16="http://schemas.microsoft.com/office/drawing/2014/main" val="1398191824"/>
                    </a:ext>
                  </a:extLst>
                </a:gridCol>
                <a:gridCol w="5880696">
                  <a:extLst>
                    <a:ext uri="{9D8B030D-6E8A-4147-A177-3AD203B41FA5}">
                      <a16:colId xmlns:a16="http://schemas.microsoft.com/office/drawing/2014/main" val="1130505048"/>
                    </a:ext>
                  </a:extLst>
                </a:gridCol>
              </a:tblGrid>
              <a:tr h="835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COHS Student Affairs Representatives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Contact Information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813881090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966949"/>
                  </a:ext>
                </a:extLst>
              </a:tr>
              <a:tr h="22454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Ms. Tanique Soares</a:t>
                      </a: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Ms. Kareen Facey</a:t>
                      </a:r>
                    </a:p>
                  </a:txBody>
                  <a:tcPr marL="67139" marR="671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Tanique.soares@utech.edu.jm</a:t>
                      </a:r>
                      <a:b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Ext. 3794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Kareen.facey@utech.edu.jm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Ext. 3795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891299"/>
                  </a:ext>
                </a:extLst>
              </a:tr>
              <a:tr h="6285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89318"/>
                  </a:ext>
                </a:extLst>
              </a:tr>
              <a:tr h="108755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1580003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18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C686317-9C96-4A02-88CE-7319FF590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0E25B5C-98A3-47D8-A4D7-10C2E1758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FECB3374-15F5-40C2-95B4-0FCF10849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E762314F-F556-4403-BAA1-AF8A3BED3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02EDEF56-2F86-4867-986A-5AFB8EC07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51BE63E6-C24A-43FA-93F5-475F550AB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9639DAAA-46FE-401C-BB78-B7A9AF33C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D5EFBD2C-94D5-43D0-B2FE-E390BD3F3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Rounded Rectangle 16">
            <a:extLst>
              <a:ext uri="{FF2B5EF4-FFF2-40B4-BE49-F238E27FC236}">
                <a16:creationId xmlns:a16="http://schemas.microsoft.com/office/drawing/2014/main" id="{EB9A9756-A5DB-460E-A867-A2AE77834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5419641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4BE738-6DBD-4017-AAC4-51B95B98B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134038"/>
              </p:ext>
            </p:extLst>
          </p:nvPr>
        </p:nvGraphicFramePr>
        <p:xfrm>
          <a:off x="454514" y="5334"/>
          <a:ext cx="8948882" cy="6877014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2051216">
                  <a:extLst>
                    <a:ext uri="{9D8B030D-6E8A-4147-A177-3AD203B41FA5}">
                      <a16:colId xmlns:a16="http://schemas.microsoft.com/office/drawing/2014/main" val="3502320836"/>
                    </a:ext>
                  </a:extLst>
                </a:gridCol>
                <a:gridCol w="2948545">
                  <a:extLst>
                    <a:ext uri="{9D8B030D-6E8A-4147-A177-3AD203B41FA5}">
                      <a16:colId xmlns:a16="http://schemas.microsoft.com/office/drawing/2014/main" val="1398191824"/>
                    </a:ext>
                  </a:extLst>
                </a:gridCol>
                <a:gridCol w="3949121">
                  <a:extLst>
                    <a:ext uri="{9D8B030D-6E8A-4147-A177-3AD203B41FA5}">
                      <a16:colId xmlns:a16="http://schemas.microsoft.com/office/drawing/2014/main" val="1130505048"/>
                    </a:ext>
                  </a:extLst>
                </a:gridCol>
              </a:tblGrid>
              <a:tr h="373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Schools</a:t>
                      </a: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CAAU Representatives</a:t>
                      </a:r>
                    </a:p>
                  </a:txBody>
                  <a:tcPr marL="67139" marR="67139" marT="0" marB="0">
                    <a:lnB w="254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Contact Information</a:t>
                      </a:r>
                    </a:p>
                  </a:txBody>
                  <a:tcPr marL="67139" marR="67139" marT="0" marB="0">
                    <a:lnB w="254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881090"/>
                  </a:ext>
                </a:extLst>
              </a:tr>
              <a:tr h="398644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School of Allied Health and Wellness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(SAHW)</a:t>
                      </a:r>
                    </a:p>
                  </a:txBody>
                  <a:tcPr marL="67139" marR="67139" marT="0" marB="0" anchor="ctr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Professor Sonia Richards-Malcolm</a:t>
                      </a:r>
                    </a:p>
                  </a:txBody>
                  <a:tcPr marL="67139" marR="67139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soanrichmalcolm@utech.edu.jm</a:t>
                      </a:r>
                    </a:p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Ext. 3788</a:t>
                      </a:r>
                    </a:p>
                  </a:txBody>
                  <a:tcPr marL="67139" marR="67139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6891299"/>
                  </a:ext>
                </a:extLst>
              </a:tr>
              <a:tr h="403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Mrs.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Valdean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Davis-Harris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39" marR="671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valdean.davis-harris@utech.edu.jm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Ext. 2321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39" marR="671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3928828"/>
                  </a:ext>
                </a:extLst>
              </a:tr>
              <a:tr h="444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Mr. Kemar Bundy</a:t>
                      </a:r>
                    </a:p>
                  </a:txBody>
                  <a:tcPr marL="67139" marR="67139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kemar.bundy@utech.edu.jm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Ext.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39" marR="67139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6558951"/>
                  </a:ext>
                </a:extLst>
              </a:tr>
              <a:tr h="444746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39" marR="67139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Ms. Lisa Scarlett</a:t>
                      </a: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lscarlett@utech.edu.jm</a:t>
                      </a:r>
                    </a:p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Ext. 3471</a:t>
                      </a: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1687616246"/>
                  </a:ext>
                </a:extLst>
              </a:tr>
              <a:tr h="444746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39" marR="67139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Ms. Gillian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Mignott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39" marR="6713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gmignott@utech.edu.jm</a:t>
                      </a:r>
                    </a:p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Ext. 3451</a:t>
                      </a:r>
                    </a:p>
                  </a:txBody>
                  <a:tcPr marL="67139" marR="6713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758953"/>
                  </a:ext>
                </a:extLst>
              </a:tr>
              <a:tr h="558615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School of Pharmacy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(SOP)</a:t>
                      </a:r>
                    </a:p>
                  </a:txBody>
                  <a:tcPr marL="67139" marR="6713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Dr. Peta-Gaye Thomas-Brown, </a:t>
                      </a: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Chair</a:t>
                      </a:r>
                    </a:p>
                  </a:txBody>
                  <a:tcPr marL="67139" marR="6713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pthomas-brown@utech.edu.jm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Ext. 3456</a:t>
                      </a:r>
                    </a:p>
                  </a:txBody>
                  <a:tcPr marL="67139" marR="6713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3998365"/>
                  </a:ext>
                </a:extLst>
              </a:tr>
              <a:tr h="403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Dr. Stephanie Mullings</a:t>
                      </a: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Stephanie.mullings@utech.edu.jm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Ext. 3453</a:t>
                      </a: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3414150783"/>
                  </a:ext>
                </a:extLst>
              </a:tr>
              <a:tr h="420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Dr. Janice Bunting Clarke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Janice.Bunting-Clark@utech.edu.jm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Ext. 3450</a:t>
                      </a: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3023062588"/>
                  </a:ext>
                </a:extLst>
              </a:tr>
              <a:tr h="403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Mrs. Tieca Harris Kidd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tharris@utech.edu.jm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Ext. 3782</a:t>
                      </a: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2736769557"/>
                  </a:ext>
                </a:extLst>
              </a:tr>
              <a:tr h="399733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39" marR="6713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39" marR="6713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39" marR="6713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474340"/>
                  </a:ext>
                </a:extLst>
              </a:tr>
              <a:tr h="102806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Caribbean School of Nursing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(CSON)</a:t>
                      </a:r>
                    </a:p>
                  </a:txBody>
                  <a:tcPr marL="67139" marR="6713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Montego Bay Campus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Mr. Abubakar Usman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Papine</a:t>
                      </a:r>
                      <a:r>
                        <a:rPr lang="en-US" sz="12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Campus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39" marR="6713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Abubakar.Usman@utech.edu.jm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Ext. 2754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39" marR="6713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0388492"/>
                  </a:ext>
                </a:extLst>
              </a:tr>
              <a:tr h="1127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Mrs.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Deneise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Walters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Ms. Sophia Smith</a:t>
                      </a:r>
                    </a:p>
                  </a:txBody>
                  <a:tcPr marL="67139" marR="6713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deneise.walters@utech.edu.jm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Ext. 3240</a:t>
                      </a:r>
                    </a:p>
                    <a:p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sophia.smith@utech.edu.jm</a:t>
                      </a: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Ext. 3244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39" marR="67139" marT="0" marB="0"/>
                </a:tc>
                <a:extLst>
                  <a:ext uri="{0D108BD9-81ED-4DB2-BD59-A6C34878D82A}">
                    <a16:rowId xmlns:a16="http://schemas.microsoft.com/office/drawing/2014/main" val="376593078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6241A7F-9014-4600-B93F-E78AB84E1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669" y="4496079"/>
            <a:ext cx="1438178" cy="125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15835" y="1879035"/>
            <a:ext cx="2899181" cy="2443583"/>
          </a:xfrm>
        </p:spPr>
        <p:txBody>
          <a:bodyPr>
            <a:normAutofit/>
          </a:bodyPr>
          <a:lstStyle/>
          <a:p>
            <a:r>
              <a:rPr lang="en-US" sz="2400" dirty="0"/>
              <a:t>Reach out to the CAAU  Representatives for your School 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638477E5-FBB9-4DF6-A08A-A270A009959D}"/>
              </a:ext>
            </a:extLst>
          </p:cNvPr>
          <p:cNvSpPr txBox="1">
            <a:spLocks/>
          </p:cNvSpPr>
          <p:nvPr/>
        </p:nvSpPr>
        <p:spPr>
          <a:xfrm>
            <a:off x="9426412" y="134641"/>
            <a:ext cx="2693529" cy="19804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/>
              <a:t>CAAU  Committee Members, COHS</a:t>
            </a:r>
          </a:p>
        </p:txBody>
      </p:sp>
    </p:spTree>
    <p:extLst>
      <p:ext uri="{BB962C8B-B14F-4D97-AF65-F5344CB8AC3E}">
        <p14:creationId xmlns:p14="http://schemas.microsoft.com/office/powerpoint/2010/main" val="1805839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7579-7BB3-4D5E-8EF0-0691222E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4800" b="1" dirty="0"/>
              <a:t>5. What are Policies?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98CE-27A7-48AB-B7D9-36FFB998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150" y="2244309"/>
            <a:ext cx="10018713" cy="1264719"/>
          </a:xfrm>
        </p:spPr>
        <p:txBody>
          <a:bodyPr>
            <a:normAutofit/>
          </a:bodyPr>
          <a:lstStyle/>
          <a:p>
            <a:r>
              <a:rPr lang="en-US" sz="2800" dirty="0"/>
              <a:t>A set of Guidelines approved by the University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FFD55-449E-478B-84C2-CB76E69F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A774783D-6802-4303-AA16-EDBECDB4AE25}"/>
              </a:ext>
            </a:extLst>
          </p:cNvPr>
          <p:cNvSpPr/>
          <p:nvPr/>
        </p:nvSpPr>
        <p:spPr>
          <a:xfrm rot="16200000">
            <a:off x="6261404" y="3507923"/>
            <a:ext cx="1349830" cy="5341257"/>
          </a:xfrm>
          <a:prstGeom prst="flowChartDelay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Role of the Academic Advisor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F5C245-0551-4615-8882-7F3B9B44BE00}"/>
              </a:ext>
            </a:extLst>
          </p:cNvPr>
          <p:cNvSpPr/>
          <p:nvPr/>
        </p:nvSpPr>
        <p:spPr>
          <a:xfrm>
            <a:off x="1567545" y="406400"/>
            <a:ext cx="3004457" cy="13498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dirty="0"/>
              <a:t>Explain the features of </a:t>
            </a:r>
            <a:r>
              <a:rPr lang="en-US" b="1" dirty="0">
                <a:solidFill>
                  <a:srgbClr val="00B050"/>
                </a:solidFill>
              </a:rPr>
              <a:t>Regulation 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3E98F0-A33C-466F-8AF6-27E5A2DD4859}"/>
              </a:ext>
            </a:extLst>
          </p:cNvPr>
          <p:cNvSpPr/>
          <p:nvPr/>
        </p:nvSpPr>
        <p:spPr>
          <a:xfrm>
            <a:off x="5344885" y="363918"/>
            <a:ext cx="3004457" cy="13498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dirty="0"/>
              <a:t>Establish Communication with Assigned Advisees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DB6071-FD67-474C-9D67-7D73CF62CDD1}"/>
              </a:ext>
            </a:extLst>
          </p:cNvPr>
          <p:cNvSpPr/>
          <p:nvPr/>
        </p:nvSpPr>
        <p:spPr>
          <a:xfrm>
            <a:off x="9122225" y="387034"/>
            <a:ext cx="3004457" cy="13267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ctr"/>
            <a:r>
              <a:rPr lang="en-US" dirty="0"/>
              <a:t>Provide guidance related to academic problems considering </a:t>
            </a:r>
            <a:r>
              <a:rPr lang="en-US" b="1" dirty="0">
                <a:solidFill>
                  <a:srgbClr val="00B0F0"/>
                </a:solidFill>
              </a:rPr>
              <a:t>University Expectations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F99E54-B818-481F-8121-F67E05B8785F}"/>
              </a:ext>
            </a:extLst>
          </p:cNvPr>
          <p:cNvSpPr/>
          <p:nvPr/>
        </p:nvSpPr>
        <p:spPr>
          <a:xfrm>
            <a:off x="1567544" y="2280103"/>
            <a:ext cx="3004457" cy="13498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dirty="0"/>
              <a:t>Provide assistance in deciding how to meet the demands of the course and module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DDCAC8-397B-478C-8CBD-850D68DC4C11}"/>
              </a:ext>
            </a:extLst>
          </p:cNvPr>
          <p:cNvSpPr/>
          <p:nvPr/>
        </p:nvSpPr>
        <p:spPr>
          <a:xfrm>
            <a:off x="5344884" y="2258862"/>
            <a:ext cx="3004457" cy="13498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  <a:p>
            <a:pPr algn="ctr"/>
            <a:r>
              <a:rPr lang="en-US" dirty="0"/>
              <a:t>Monitor Progress of Students on </a:t>
            </a:r>
            <a:r>
              <a:rPr lang="en-US" b="1" dirty="0">
                <a:solidFill>
                  <a:srgbClr val="FF0000"/>
                </a:solidFill>
              </a:rPr>
              <a:t>Academic Probation (GPA&lt;2.0)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B57CFC4-CF9A-4E2E-B9D7-F95959F1234E}"/>
              </a:ext>
            </a:extLst>
          </p:cNvPr>
          <p:cNvSpPr/>
          <p:nvPr/>
        </p:nvSpPr>
        <p:spPr>
          <a:xfrm>
            <a:off x="9122224" y="2294396"/>
            <a:ext cx="3004457" cy="13498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  <a:p>
            <a:pPr algn="ctr"/>
            <a:r>
              <a:rPr lang="en-US" dirty="0"/>
              <a:t>Explain </a:t>
            </a:r>
            <a:r>
              <a:rPr lang="en-US" b="1" dirty="0">
                <a:solidFill>
                  <a:srgbClr val="7030A0"/>
                </a:solidFill>
              </a:rPr>
              <a:t>Academic Policies</a:t>
            </a:r>
            <a:r>
              <a:rPr lang="en-US" dirty="0"/>
              <a:t> &amp; Implications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CD11533-7932-4335-B099-84786550BAE8}"/>
              </a:ext>
            </a:extLst>
          </p:cNvPr>
          <p:cNvSpPr/>
          <p:nvPr/>
        </p:nvSpPr>
        <p:spPr>
          <a:xfrm>
            <a:off x="5344883" y="4111325"/>
            <a:ext cx="3004457" cy="13498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  <a:p>
            <a:pPr algn="ctr"/>
            <a:r>
              <a:rPr lang="en-US" dirty="0"/>
              <a:t>Understanding 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Implications and Applications of Regulation </a:t>
            </a:r>
          </a:p>
        </p:txBody>
      </p:sp>
    </p:spTree>
    <p:extLst>
      <p:ext uri="{BB962C8B-B14F-4D97-AF65-F5344CB8AC3E}">
        <p14:creationId xmlns:p14="http://schemas.microsoft.com/office/powerpoint/2010/main" val="342745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2F61-9F26-465A-9D44-DDB43F6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454" y="0"/>
            <a:ext cx="10018713" cy="119017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>
                <a:latin typeface="Georgia" pitchFamily="18" charset="0"/>
              </a:rPr>
              <a:t>THINGS TO DISCUSS WITH YOUR ADVISOR</a:t>
            </a:r>
            <a:endParaRPr lang="en-JM" sz="32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8F8BDD6-9F24-49BF-B135-CB7A9B044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866241"/>
              </p:ext>
            </p:extLst>
          </p:nvPr>
        </p:nvGraphicFramePr>
        <p:xfrm>
          <a:off x="1905000" y="1001487"/>
          <a:ext cx="9046856" cy="566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56CA4-FCFD-4DB0-BAB1-906183221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810E84-5606-464C-A1AE-7C57A871BFD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47B90A3-6507-4650-A339-BD885ADE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564823"/>
            <a:ext cx="10018713" cy="5624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>
                <a:latin typeface="Georgia" panose="02040502050405020303" pitchFamily="18" charset="0"/>
              </a:rPr>
              <a:t>THINGS TO DISCUSS WITH YOUR ADVISOR</a:t>
            </a:r>
            <a:endParaRPr lang="en-JM" altLang="en-US" sz="3200" b="1" dirty="0">
              <a:latin typeface="Georgia" panose="02040502050405020303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105C0D4-292B-4E3E-A750-1FBBC5632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192494"/>
              </p:ext>
            </p:extLst>
          </p:nvPr>
        </p:nvGraphicFramePr>
        <p:xfrm>
          <a:off x="1941870" y="1484536"/>
          <a:ext cx="9414388" cy="4808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16727-8181-4A7C-900F-0BDFCF55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BA24E9-F185-456C-9C77-715FD999090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9AAA-0603-4301-8B65-8625D4B6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06829"/>
            <a:ext cx="10018713" cy="128814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b="1" dirty="0">
                <a:latin typeface="Georgia" pitchFamily="18" charset="0"/>
              </a:rPr>
              <a:t>THINGS TO DISCUSS WITH YOUR ADVISOR</a:t>
            </a:r>
            <a:endParaRPr lang="en-JM" sz="28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EEC518F-FB34-4FA4-92EF-5D8A2148F5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850882"/>
              </p:ext>
            </p:extLst>
          </p:nvPr>
        </p:nvGraphicFramePr>
        <p:xfrm>
          <a:off x="1981199" y="1364343"/>
          <a:ext cx="9521823" cy="5286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4D809-8ABF-4B7D-9DCE-BB20D33F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A789BE-BDDF-4402-93EA-7C26E4A6C74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A774783D-6802-4303-AA16-EDBECDB4AE25}"/>
              </a:ext>
            </a:extLst>
          </p:cNvPr>
          <p:cNvSpPr/>
          <p:nvPr/>
        </p:nvSpPr>
        <p:spPr>
          <a:xfrm rot="16200000">
            <a:off x="6261404" y="3507923"/>
            <a:ext cx="1349830" cy="5341257"/>
          </a:xfrm>
          <a:prstGeom prst="flowChartDelay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Role of the Academic Advisee (Student)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F5C245-0551-4615-8882-7F3B9B44BE00}"/>
              </a:ext>
            </a:extLst>
          </p:cNvPr>
          <p:cNvSpPr/>
          <p:nvPr/>
        </p:nvSpPr>
        <p:spPr>
          <a:xfrm>
            <a:off x="2523916" y="428339"/>
            <a:ext cx="3004457" cy="13498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  <a:p>
            <a:pPr algn="ctr"/>
            <a:r>
              <a:rPr lang="en-US" dirty="0"/>
              <a:t>Read the Student Handbook and be familiar with the policies and expectations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3E98F0-A33C-466F-8AF6-27E5A2DD4859}"/>
              </a:ext>
            </a:extLst>
          </p:cNvPr>
          <p:cNvSpPr/>
          <p:nvPr/>
        </p:nvSpPr>
        <p:spPr>
          <a:xfrm>
            <a:off x="2484617" y="1969525"/>
            <a:ext cx="3004457" cy="12782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  <a:p>
            <a:pPr algn="ctr"/>
            <a:r>
              <a:rPr lang="en-US" dirty="0"/>
              <a:t>Establish Communication with  your Assigned Advisor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DB6071-FD67-474C-9D67-7D73CF62CDD1}"/>
              </a:ext>
            </a:extLst>
          </p:cNvPr>
          <p:cNvSpPr/>
          <p:nvPr/>
        </p:nvSpPr>
        <p:spPr>
          <a:xfrm>
            <a:off x="8935400" y="442454"/>
            <a:ext cx="3131325" cy="13498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  <a:p>
            <a:pPr algn="r"/>
            <a:r>
              <a:rPr lang="en-US" dirty="0"/>
              <a:t>See Handbook for Student Responsibilities </a:t>
            </a:r>
          </a:p>
          <a:p>
            <a:pPr algn="r"/>
            <a:r>
              <a:rPr lang="en-US" dirty="0"/>
              <a:t>e.g. Class attendance, Dress Code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F99E54-B818-481F-8121-F67E05B8785F}"/>
              </a:ext>
            </a:extLst>
          </p:cNvPr>
          <p:cNvSpPr/>
          <p:nvPr/>
        </p:nvSpPr>
        <p:spPr>
          <a:xfrm>
            <a:off x="5854717" y="1934311"/>
            <a:ext cx="3004457" cy="13498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  <a:p>
            <a:pPr algn="ctr"/>
            <a:r>
              <a:rPr lang="en-US" dirty="0"/>
              <a:t>Seek assistance  when navigating issues surrounding a module /course (demands)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DDCAC8-397B-478C-8CBD-850D68DC4C11}"/>
              </a:ext>
            </a:extLst>
          </p:cNvPr>
          <p:cNvSpPr/>
          <p:nvPr/>
        </p:nvSpPr>
        <p:spPr>
          <a:xfrm>
            <a:off x="5551157" y="3597922"/>
            <a:ext cx="4333461" cy="13498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  <a:p>
            <a:pPr algn="r"/>
            <a:r>
              <a:rPr lang="en-US" dirty="0"/>
              <a:t>If on </a:t>
            </a:r>
            <a:r>
              <a:rPr lang="en-US" b="1" dirty="0">
                <a:solidFill>
                  <a:srgbClr val="FF0000"/>
                </a:solidFill>
              </a:rPr>
              <a:t>Academic Probation  </a:t>
            </a:r>
            <a:r>
              <a:rPr lang="en-US" b="1" dirty="0">
                <a:solidFill>
                  <a:schemeClr val="tx1"/>
                </a:solidFill>
              </a:rPr>
              <a:t>ensure module selection is under the guidance of your Academic Advisor and Programme Director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CD11533-7932-4335-B099-84786550BAE8}"/>
              </a:ext>
            </a:extLst>
          </p:cNvPr>
          <p:cNvSpPr/>
          <p:nvPr/>
        </p:nvSpPr>
        <p:spPr>
          <a:xfrm>
            <a:off x="5793092" y="428338"/>
            <a:ext cx="3004457" cy="13498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r>
              <a:rPr lang="en-US" dirty="0"/>
              <a:t>Seek to understand the Implications and Applications of Regulation 3</a:t>
            </a:r>
          </a:p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3B59D7-1515-4D13-8B47-E237F1661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28" y="428338"/>
            <a:ext cx="1462788" cy="1349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8058EE-B561-4DC6-AB58-5C9D07E78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522" y="3664833"/>
            <a:ext cx="4186187" cy="13654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3539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4FE7-A489-4A3C-A8F1-5EB83634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1749136"/>
          </a:xfrm>
        </p:spPr>
        <p:txBody>
          <a:bodyPr/>
          <a:lstStyle/>
          <a:p>
            <a:r>
              <a:rPr lang="en-US" dirty="0"/>
              <a:t>Objectives of the Academic Advisement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B2EC9-F064-48D7-A3BD-A387BE3FE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24000"/>
            <a:ext cx="10018713" cy="5143499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/>
              <a:t>Define  key terms relevant to Academic Advisement (AA).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/>
              <a:t>Introduce the members of the College Academic Advisement Unit  (CAAU) from the College of Health Sciences.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/>
              <a:t>Outline the role of the CAAU.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/>
              <a:t>Summarize the role of the Academic Advisor (lecturer).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/>
              <a:t>Summarize the role of the Academic Advisee (student).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/>
              <a:t>Summarize Regulation 3 and polices.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800" dirty="0"/>
              <a:t>State important  time-bound activities and their associated forms. </a:t>
            </a:r>
          </a:p>
        </p:txBody>
      </p:sp>
    </p:spTree>
    <p:extLst>
      <p:ext uri="{BB962C8B-B14F-4D97-AF65-F5344CB8AC3E}">
        <p14:creationId xmlns:p14="http://schemas.microsoft.com/office/powerpoint/2010/main" val="201023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5FF890B-3CE7-403A-AECE-2DE04FC7A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9A4E160-6CFD-4514-9E20-CA6692CCD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DCD16F5-8D15-45FD-BA62-ADAC08183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7CFAF28-6FDA-4C2C-BE51-123D1115F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FD12703-0627-4991-B2A4-F96519F90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5758E0B-DF61-40A8-B765-BC6841906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E063A1F-9566-4436-B4E3-2890FBBC2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8BDBD1-7119-455F-AC2B-A0A5F1DE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51882"/>
            <a:ext cx="10402889" cy="16192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dirty="0"/>
              <a:t>Student Handbook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5BDE-B96F-4209-9B1A-BA7093F2E1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723" y="2769128"/>
            <a:ext cx="1695450" cy="1619251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BB673-25AB-4DB4-BB95-B62DCA3EC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173" y="2279120"/>
            <a:ext cx="7501467" cy="3793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sz="4400" dirty="0"/>
              <a:t>Summary of Academic Polices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95736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78F5-6010-409D-8B18-2C9CF464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2399071"/>
            <a:ext cx="2998840" cy="296061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The Enrolment Process</a:t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531DC6-6A7A-4EB5-B662-939D56F08A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36" y="358725"/>
            <a:ext cx="862178" cy="7326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77A02D-F400-4B98-9294-9CF2FFB74CA0}"/>
              </a:ext>
            </a:extLst>
          </p:cNvPr>
          <p:cNvSpPr/>
          <p:nvPr/>
        </p:nvSpPr>
        <p:spPr>
          <a:xfrm>
            <a:off x="5474262" y="358726"/>
            <a:ext cx="5636877" cy="8449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1. </a:t>
            </a:r>
            <a:r>
              <a:rPr lang="en-US" sz="2400" b="1" dirty="0">
                <a:solidFill>
                  <a:srgbClr val="C00000"/>
                </a:solidFill>
              </a:rPr>
              <a:t>Select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C00000"/>
                </a:solidFill>
              </a:rPr>
              <a:t>Confirm </a:t>
            </a:r>
            <a:r>
              <a:rPr lang="en-US" sz="2400" b="1" dirty="0"/>
              <a:t>Modules and/or class times specific to course of study 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F03E703-F682-4230-BD88-6522C1603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52758"/>
              </p:ext>
            </p:extLst>
          </p:nvPr>
        </p:nvGraphicFramePr>
        <p:xfrm>
          <a:off x="3824749" y="1498316"/>
          <a:ext cx="8209936" cy="5128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9936">
                  <a:extLst>
                    <a:ext uri="{9D8B030D-6E8A-4147-A177-3AD203B41FA5}">
                      <a16:colId xmlns:a16="http://schemas.microsoft.com/office/drawing/2014/main" val="538622741"/>
                    </a:ext>
                  </a:extLst>
                </a:gridCol>
              </a:tblGrid>
              <a:tr h="512862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Visit the University webpage: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Colleges and Faculties</a:t>
                      </a:r>
                    </a:p>
                    <a:p>
                      <a:pPr marL="0" indent="0"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https://www.utech.edu.jm/academics/academics/colleges-faculties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2. Module Selection Guides are Uploaded for each course of study or will be provided by your School</a:t>
                      </a:r>
                    </a:p>
                    <a:p>
                      <a:pPr marL="0" indent="0">
                        <a:buNone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3. Challenges you may experience: </a:t>
                      </a:r>
                    </a:p>
                    <a:p>
                      <a:pPr marL="746125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Modules Full</a:t>
                      </a:r>
                    </a:p>
                    <a:p>
                      <a:pPr marL="746125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Clashes</a:t>
                      </a:r>
                    </a:p>
                    <a:p>
                      <a:pPr marL="746125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Credit Limits (E.g. Academic Probation)</a:t>
                      </a:r>
                    </a:p>
                    <a:p>
                      <a:pPr marL="0" indent="0">
                        <a:buNone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4. Speak with your Academic Advisor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587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12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78F5-6010-409D-8B18-2C9CF464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493" y="2283827"/>
            <a:ext cx="3549121" cy="293867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The Enrolment Process</a:t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531DC6-6A7A-4EB5-B662-939D56F08A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33" y="610758"/>
            <a:ext cx="550873" cy="6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77A02D-F400-4B98-9294-9CF2FFB74CA0}"/>
              </a:ext>
            </a:extLst>
          </p:cNvPr>
          <p:cNvSpPr/>
          <p:nvPr/>
        </p:nvSpPr>
        <p:spPr>
          <a:xfrm>
            <a:off x="5814990" y="540908"/>
            <a:ext cx="5636877" cy="8449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2. </a:t>
            </a:r>
            <a:r>
              <a:rPr lang="en-US" b="1" dirty="0">
                <a:solidFill>
                  <a:srgbClr val="C00000"/>
                </a:solidFill>
              </a:rPr>
              <a:t>Select</a:t>
            </a:r>
            <a:r>
              <a:rPr lang="en-US" b="1" dirty="0"/>
              <a:t> and </a:t>
            </a:r>
            <a:r>
              <a:rPr lang="en-US" b="1" dirty="0">
                <a:solidFill>
                  <a:srgbClr val="C00000"/>
                </a:solidFill>
              </a:rPr>
              <a:t>Confirm </a:t>
            </a:r>
            <a:r>
              <a:rPr lang="en-US" b="1" dirty="0"/>
              <a:t>Modules and/or class times specific to course of study 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F03E703-F682-4230-BD88-6522C1603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53218"/>
              </p:ext>
            </p:extLst>
          </p:nvPr>
        </p:nvGraphicFramePr>
        <p:xfrm>
          <a:off x="5219114" y="1533851"/>
          <a:ext cx="6232753" cy="1468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2753">
                  <a:extLst>
                    <a:ext uri="{9D8B030D-6E8A-4147-A177-3AD203B41FA5}">
                      <a16:colId xmlns:a16="http://schemas.microsoft.com/office/drawing/2014/main" val="538622741"/>
                    </a:ext>
                  </a:extLst>
                </a:gridCol>
              </a:tblGrid>
              <a:tr h="146884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dirty="0"/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Pay the required fees </a:t>
                      </a:r>
                    </a:p>
                    <a:p>
                      <a:pPr marL="0" indent="0">
                        <a:buNone/>
                      </a:pPr>
                      <a:endParaRPr lang="en-US" dirty="0"/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Speak with the Finance Department and establish your payment plan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587933"/>
                  </a:ext>
                </a:extLst>
              </a:tr>
            </a:tbl>
          </a:graphicData>
        </a:graphic>
      </p:graphicFrame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92AE085-1BB9-4302-BC4D-AE1044402D0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15" y="3070712"/>
            <a:ext cx="550873" cy="6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009DB5-A5BC-4D2F-A3A6-FECD1A4C26B4}"/>
              </a:ext>
            </a:extLst>
          </p:cNvPr>
          <p:cNvSpPr/>
          <p:nvPr/>
        </p:nvSpPr>
        <p:spPr>
          <a:xfrm>
            <a:off x="5829057" y="3107823"/>
            <a:ext cx="5636877" cy="8449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3. Receive Financial Clearance 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15AABFB-A2F2-4ED8-805A-A6137B66C9E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14" y="4097747"/>
            <a:ext cx="550873" cy="6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09A9A2-046C-4B06-8C2B-9DF025BC3C44}"/>
              </a:ext>
            </a:extLst>
          </p:cNvPr>
          <p:cNvSpPr/>
          <p:nvPr/>
        </p:nvSpPr>
        <p:spPr>
          <a:xfrm>
            <a:off x="5829057" y="4116378"/>
            <a:ext cx="5636877" cy="8449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4. Agree with terms and conditions 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AFEC3C42-8970-4317-BF52-F30B521211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12" y="5972245"/>
            <a:ext cx="550873" cy="6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766C88-92BF-4421-B7B1-D21001C527F7}"/>
              </a:ext>
            </a:extLst>
          </p:cNvPr>
          <p:cNvSpPr/>
          <p:nvPr/>
        </p:nvSpPr>
        <p:spPr>
          <a:xfrm>
            <a:off x="5829057" y="5972244"/>
            <a:ext cx="5636877" cy="76371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6.  Collect identification cards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AFEC3C42-8970-4317-BF52-F30B521211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13" y="5065455"/>
            <a:ext cx="550873" cy="6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21766C88-92BF-4421-B7B1-D21001C527F7}"/>
              </a:ext>
            </a:extLst>
          </p:cNvPr>
          <p:cNvSpPr/>
          <p:nvPr/>
        </p:nvSpPr>
        <p:spPr>
          <a:xfrm>
            <a:off x="5814990" y="5124933"/>
            <a:ext cx="5636877" cy="76371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5.  Complete medical </a:t>
            </a:r>
          </a:p>
        </p:txBody>
      </p:sp>
    </p:spTree>
    <p:extLst>
      <p:ext uri="{BB962C8B-B14F-4D97-AF65-F5344CB8AC3E}">
        <p14:creationId xmlns:p14="http://schemas.microsoft.com/office/powerpoint/2010/main" val="3288505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BDBD1-7119-455F-AC2B-A0A5F1DE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 dirty="0"/>
              <a:t>Student Handbook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5BDE-B96F-4209-9B1A-BA7093F2E1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723" y="2769128"/>
            <a:ext cx="1695450" cy="1619251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BB673-25AB-4DB4-BB95-B62DCA3EC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210" y="2243940"/>
            <a:ext cx="7771854" cy="3793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sz="4400" dirty="0"/>
              <a:t>Summary of Key Concepts under Regulation 3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05236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75BDE-B96F-4209-9B1A-BA7093F2E1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6693" y="295422"/>
            <a:ext cx="1092439" cy="885745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BB673-25AB-4DB4-BB95-B62DCA3EC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132" y="217606"/>
            <a:ext cx="9276055" cy="10041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Summary of Key Concepts under Regulation 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26EB231-1BCB-45C1-A339-02532D664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34692"/>
              </p:ext>
            </p:extLst>
          </p:nvPr>
        </p:nvGraphicFramePr>
        <p:xfrm>
          <a:off x="2585883" y="1372896"/>
          <a:ext cx="9104671" cy="5111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4671">
                  <a:extLst>
                    <a:ext uri="{9D8B030D-6E8A-4147-A177-3AD203B41FA5}">
                      <a16:colId xmlns:a16="http://schemas.microsoft.com/office/drawing/2014/main" val="4259726000"/>
                    </a:ext>
                  </a:extLst>
                </a:gridCol>
              </a:tblGrid>
              <a:tr h="638878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Transfer of Credit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288890"/>
                  </a:ext>
                </a:extLst>
              </a:tr>
              <a:tr h="6388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Exemptions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368706"/>
                  </a:ext>
                </a:extLst>
              </a:tr>
              <a:tr h="6388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Add/Drop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75453"/>
                  </a:ext>
                </a:extLst>
              </a:tr>
              <a:tr h="638878">
                <a:tc>
                  <a:txBody>
                    <a:bodyPr/>
                    <a:lstStyle/>
                    <a:p>
                      <a:r>
                        <a:rPr lang="en-US" sz="2800" dirty="0"/>
                        <a:t>Withdrawal from Module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787032"/>
                  </a:ext>
                </a:extLst>
              </a:tr>
              <a:tr h="638878">
                <a:tc>
                  <a:txBody>
                    <a:bodyPr/>
                    <a:lstStyle/>
                    <a:p>
                      <a:r>
                        <a:rPr lang="en-US" sz="2800" dirty="0"/>
                        <a:t>Withdrawal from Course of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799048"/>
                  </a:ext>
                </a:extLst>
              </a:tr>
              <a:tr h="6388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Request for Transfer from a course of study to another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804519"/>
                  </a:ext>
                </a:extLst>
              </a:tr>
              <a:tr h="638878">
                <a:tc>
                  <a:txBody>
                    <a:bodyPr/>
                    <a:lstStyle/>
                    <a:p>
                      <a:r>
                        <a:rPr lang="en-US" sz="2800" dirty="0"/>
                        <a:t>Grade Forgiveness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865008"/>
                  </a:ext>
                </a:extLst>
              </a:tr>
              <a:tr h="638878">
                <a:tc>
                  <a:txBody>
                    <a:bodyPr/>
                    <a:lstStyle/>
                    <a:p>
                      <a:r>
                        <a:rPr lang="en-US" sz="2800" dirty="0"/>
                        <a:t>Independent Study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02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072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D16F798-D676-4A04-9A82-FEE7C6DB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865" y="349372"/>
            <a:ext cx="5952810" cy="1752599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latin typeface="Georgia" panose="02040502050405020303" pitchFamily="18" charset="0"/>
              </a:rPr>
              <a:t>Transfer of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AEDBF-23C5-46DF-B774-BCCDAE65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055" y="1862210"/>
            <a:ext cx="10149822" cy="41846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</p:spPr>
        <p:txBody>
          <a:bodyPr rtlCol="0">
            <a:normAutofit fontScale="92500"/>
          </a:bodyPr>
          <a:lstStyle/>
          <a:p>
            <a:pPr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latin typeface="Georgia" pitchFamily="18" charset="0"/>
              </a:rPr>
              <a:t>A transfer credit is earned for a module successfully completed in an approved tertiary institution and deemed equivalent to the module to be undertaken in your course of study.</a:t>
            </a:r>
          </a:p>
          <a:p>
            <a:pPr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>
              <a:latin typeface="Georgia" pitchFamily="18" charset="0"/>
            </a:endParaRPr>
          </a:p>
          <a:p>
            <a:pPr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latin typeface="Georgia" pitchFamily="18" charset="0"/>
              </a:rPr>
              <a:t>There is </a:t>
            </a:r>
            <a:r>
              <a:rPr lang="en-US" sz="2800" dirty="0">
                <a:solidFill>
                  <a:srgbClr val="FF0000"/>
                </a:solidFill>
                <a:latin typeface="Georgia" pitchFamily="18" charset="0"/>
              </a:rPr>
              <a:t>no fee cost</a:t>
            </a:r>
            <a:r>
              <a:rPr lang="en-US" sz="2800" dirty="0">
                <a:latin typeface="Georgia" pitchFamily="18" charset="0"/>
              </a:rPr>
              <a:t> for modules for which  a Transfer of Credit has been approved</a:t>
            </a:r>
          </a:p>
          <a:p>
            <a:pPr>
              <a:spcAft>
                <a:spcPts val="0"/>
              </a:spcAft>
              <a:buNone/>
              <a:defRPr/>
            </a:pPr>
            <a:endParaRPr lang="en-US" sz="2800" dirty="0">
              <a:latin typeface="Georgia" pitchFamily="18" charset="0"/>
            </a:endParaRPr>
          </a:p>
          <a:p>
            <a:pPr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latin typeface="Georgia" pitchFamily="18" charset="0"/>
              </a:rPr>
              <a:t>Transfer credits are </a:t>
            </a:r>
            <a:r>
              <a:rPr lang="en-US" sz="2800" dirty="0">
                <a:solidFill>
                  <a:srgbClr val="FF0000"/>
                </a:solidFill>
                <a:latin typeface="Georgia" pitchFamily="18" charset="0"/>
              </a:rPr>
              <a:t>not calculated in the GPA</a:t>
            </a:r>
            <a:r>
              <a:rPr lang="en-US" sz="2800" dirty="0">
                <a:latin typeface="Georgia" pitchFamily="18" charset="0"/>
              </a:rPr>
              <a:t>, but will appear on the record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22B4F-4669-4E66-9220-5ABA80AD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78E837-C9A8-40B9-A17C-40A3CC259868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4583" name="Picture 2" descr="https://encrypted-tbn0.gstatic.com/images?q=tbn:ANd9GcTt7eXrOk9A6QpCCaHGs_eE6uMtM2WGWLe0vHFa5exUOLnwgB3q-Q">
            <a:hlinkClick r:id="rId3"/>
            <a:extLst>
              <a:ext uri="{FF2B5EF4-FFF2-40B4-BE49-F238E27FC236}">
                <a16:creationId xmlns:a16="http://schemas.microsoft.com/office/drawing/2014/main" id="{510C9E6A-1E17-401C-8202-37F514FA1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771" y="181975"/>
            <a:ext cx="2757769" cy="162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1A102EE-3CBD-44D0-B173-F5B9E18E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05375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latin typeface="Georgia" panose="02040502050405020303" pitchFamily="18" charset="0"/>
              </a:rPr>
              <a:t>Transfer of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4D9C-A598-4BB6-87D6-4DE2919C7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71003"/>
            <a:ext cx="10018713" cy="392019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>
              <a:spcAft>
                <a:spcPts val="0"/>
              </a:spcAft>
              <a:buNone/>
              <a:defRPr/>
            </a:pPr>
            <a:r>
              <a:rPr lang="en-US" sz="2800" b="1" dirty="0">
                <a:latin typeface="Georgia" pitchFamily="18" charset="0"/>
              </a:rPr>
              <a:t>Class of Awards in light of Transfer of Credit:</a:t>
            </a:r>
          </a:p>
          <a:p>
            <a:pPr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latin typeface="Georgia" pitchFamily="18" charset="0"/>
              </a:rPr>
              <a:t>The number of transfer of credit may affect eligibility for certain classes of awards</a:t>
            </a:r>
          </a:p>
          <a:p>
            <a:pPr>
              <a:spcAft>
                <a:spcPts val="0"/>
              </a:spcAft>
              <a:buNone/>
              <a:defRPr/>
            </a:pPr>
            <a:endParaRPr lang="en-US" sz="2800" dirty="0">
              <a:latin typeface="Georgia" pitchFamily="18" charset="0"/>
            </a:endParaRPr>
          </a:p>
          <a:p>
            <a:pPr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latin typeface="Georgia" pitchFamily="18" charset="0"/>
              </a:rPr>
              <a:t>First Class or Upper Second class </a:t>
            </a:r>
            <a:r>
              <a:rPr lang="en-US" sz="2800" dirty="0" err="1">
                <a:latin typeface="Georgia" pitchFamily="18" charset="0"/>
              </a:rPr>
              <a:t>honours</a:t>
            </a:r>
            <a:r>
              <a:rPr lang="en-US" sz="2800" dirty="0">
                <a:latin typeface="Georgia" pitchFamily="18" charset="0"/>
              </a:rPr>
              <a:t>: 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800" dirty="0">
              <a:latin typeface="Georgia" pitchFamily="18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Georgia" pitchFamily="18" charset="0"/>
              </a:rPr>
              <a:t>Transfer students must complete at least 80 % or 70 % of the full course of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707AF-9EA8-4F67-80E3-2821840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6E4748-665F-4604-837A-0E9CCB5DA2E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D2FF3A7-6FD3-42BF-83A5-A2FE92A9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45550"/>
            <a:ext cx="10018713" cy="805375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latin typeface="Georgia" panose="02040502050405020303" pitchFamily="18" charset="0"/>
              </a:rPr>
              <a:t>Transfer of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A6F0-57E9-4B20-8CDC-9C03188B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599" y="1237957"/>
            <a:ext cx="9750423" cy="479708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latin typeface="Georgia" pitchFamily="18" charset="0"/>
              </a:rPr>
              <a:t>Procedure: Complete the Transfer of Credit Form and attach supporting document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>
              <a:latin typeface="Georgia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latin typeface="Georgia" pitchFamily="18" charset="0"/>
              </a:rPr>
              <a:t>Have an official transcript from the transfer institution mailed directly to the Office of the Registrar </a:t>
            </a:r>
            <a:r>
              <a:rPr lang="en-US" sz="2800" i="1" u="sng" dirty="0">
                <a:latin typeface="Georgia" pitchFamily="18" charset="0"/>
              </a:rPr>
              <a:t>at least four (4) weeks prior to the start of the semester in which the Applicant will be enrolled.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>
              <a:latin typeface="Georgia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>
              <a:latin typeface="Georgia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>
              <a:latin typeface="Georg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52AE1-00DD-415C-9558-B9A3B348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D48BE7-E3EF-4FEF-8C47-9DEA3DD9253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016E6B3-45C0-4839-BD72-7C4EB62F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259" y="355525"/>
            <a:ext cx="10018713" cy="792165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latin typeface="Georgia" panose="02040502050405020303" pitchFamily="18" charset="0"/>
              </a:rPr>
              <a:t>Exemptions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72435-7DBF-442A-B6F5-F84EC26E5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47" y="1341168"/>
            <a:ext cx="9495692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latin typeface="Georgia" pitchFamily="18" charset="0"/>
              </a:rPr>
              <a:t>This is: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latin typeface="Georgia" pitchFamily="18" charset="0"/>
              </a:rPr>
              <a:t>a)  the award of credits for workplace or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latin typeface="Georgia" pitchFamily="18" charset="0"/>
              </a:rPr>
              <a:t>professionally certified experience where the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latin typeface="Georgia" pitchFamily="18" charset="0"/>
              </a:rPr>
              <a:t>learning outcomes are deemed equivalent to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latin typeface="Georgia" pitchFamily="18" charset="0"/>
              </a:rPr>
              <a:t>those prescribed in the UTech module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>
              <a:latin typeface="Georgia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latin typeface="Georgia" pitchFamily="18" charset="0"/>
              </a:rPr>
              <a:t>b) the award of credits for equivalent module successfully pursued at an approved institution, which were not considered during the initial application to the course of study.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0FD36-1F7A-410C-B141-E3CF77E2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6724B8-CF5B-4F1E-92EE-434ADEF5FB1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1E9E0BC-AA46-4704-87CD-723F53F9D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74635"/>
            <a:ext cx="10018713" cy="914401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latin typeface="Georgia" panose="02040502050405020303" pitchFamily="18" charset="0"/>
              </a:rPr>
              <a:t>Exemptions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4C1A-69ED-4EA8-9EA1-1E71928D7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448973"/>
            <a:ext cx="9425354" cy="467719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latin typeface="Georgia" pitchFamily="18" charset="0"/>
              </a:rPr>
              <a:t>An exemption will be recorded on the student’s transcript (including the number of credits recognized)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>
              <a:latin typeface="Georgia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latin typeface="Georgia" pitchFamily="18" charset="0"/>
              </a:rPr>
              <a:t>The number of exemptions may affect the class of award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>
              <a:latin typeface="Georgia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b="1" dirty="0">
                <a:latin typeface="Georgia" pitchFamily="18" charset="0"/>
              </a:rPr>
              <a:t>Fees to be paid for exemptions</a:t>
            </a:r>
            <a:r>
              <a:rPr lang="en-US" sz="2800" dirty="0">
                <a:latin typeface="Georgia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latin typeface="Georgia" pitchFamily="18" charset="0"/>
              </a:rPr>
              <a:t>(</a:t>
            </a:r>
            <a:r>
              <a:rPr lang="en-US" i="1" dirty="0">
                <a:latin typeface="AR CENA"/>
              </a:rPr>
              <a:t>Student Financial Service of Handbook</a:t>
            </a:r>
            <a:r>
              <a:rPr lang="en-US" sz="2800" dirty="0">
                <a:latin typeface="Georgia" pitchFamily="18" charset="0"/>
              </a:rPr>
              <a:t>) – Pay the associated cost assigned to the module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>
              <a:latin typeface="Georg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D1027-9C0B-45F7-8B42-EC0CCF08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78E848-1AF4-4771-8B1A-3335DADB0D8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1684"/>
            <a:ext cx="10018713" cy="1752599"/>
          </a:xfrm>
        </p:spPr>
        <p:txBody>
          <a:bodyPr>
            <a:normAutofit/>
          </a:bodyPr>
          <a:lstStyle/>
          <a:p>
            <a:r>
              <a:rPr lang="en-US" sz="3600" b="1" dirty="0"/>
              <a:t>College Academic Advisement Unit </a:t>
            </a:r>
            <a:br>
              <a:rPr lang="en-US" sz="3600" b="1" dirty="0"/>
            </a:br>
            <a:r>
              <a:rPr lang="en-US" sz="3600" b="1" dirty="0"/>
              <a:t>(CAAU), COHS</a:t>
            </a:r>
            <a:br>
              <a:rPr lang="en-US" sz="3600" b="1" dirty="0"/>
            </a:br>
            <a:r>
              <a:rPr lang="en-US" sz="3600" b="1" dirty="0"/>
              <a:t>Members of the Committee  </a:t>
            </a:r>
          </a:p>
        </p:txBody>
      </p:sp>
      <p:graphicFrame>
        <p:nvGraphicFramePr>
          <p:cNvPr id="4" name="Content Placeholder 2" descr="timeline">
            <a:extLst>
              <a:ext uri="{FF2B5EF4-FFF2-40B4-BE49-F238E27FC236}">
                <a16:creationId xmlns:a16="http://schemas.microsoft.com/office/drawing/2014/main" id="{FF3F0D82-0AA6-45C3-8367-955CBFA02E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428682"/>
              </p:ext>
            </p:extLst>
          </p:nvPr>
        </p:nvGraphicFramePr>
        <p:xfrm>
          <a:off x="796413" y="1071716"/>
          <a:ext cx="11808542" cy="578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228F6D8-E2F5-46C2-A3DD-BEC9D76B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327" y="320675"/>
            <a:ext cx="10018713" cy="5756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dirty="0">
                <a:latin typeface="Georgia" panose="02040502050405020303" pitchFamily="18" charset="0"/>
              </a:rPr>
              <a:t>Exemptions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5739F-9004-4E89-BE64-87364F98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064553"/>
            <a:ext cx="9885240" cy="506161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latin typeface="Georgia" pitchFamily="18" charset="0"/>
              </a:rPr>
              <a:t>Procedure: Complete the Module Exemption form (</a:t>
            </a:r>
            <a:r>
              <a:rPr lang="en-US" i="1" dirty="0">
                <a:latin typeface="AR CENA"/>
              </a:rPr>
              <a:t>Available at the Faculty/College Student Affairs Office</a:t>
            </a:r>
            <a:r>
              <a:rPr lang="en-US" sz="2800" dirty="0">
                <a:latin typeface="Georgia" pitchFamily="18" charset="0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>
              <a:latin typeface="Georgia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latin typeface="Georgia" pitchFamily="18" charset="0"/>
              </a:rPr>
              <a:t>Submit along with supporting documents  </a:t>
            </a:r>
            <a:r>
              <a:rPr lang="en-US" sz="2800" i="1" u="sng" dirty="0">
                <a:latin typeface="Georgia" pitchFamily="18" charset="0"/>
              </a:rPr>
              <a:t>no later than two (2) weeks prior to the start of the semester in which the exemption is being sought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>
              <a:latin typeface="Georgia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i="1" dirty="0">
                <a:solidFill>
                  <a:srgbClr val="FF0000"/>
                </a:solidFill>
                <a:latin typeface="AR CENA"/>
              </a:rPr>
              <a:t>Student should </a:t>
            </a:r>
            <a:r>
              <a:rPr lang="en-US" i="1" u="sng" dirty="0">
                <a:solidFill>
                  <a:srgbClr val="FF0000"/>
                </a:solidFill>
                <a:latin typeface="AR CENA"/>
              </a:rPr>
              <a:t>attend classes </a:t>
            </a:r>
            <a:r>
              <a:rPr lang="en-US" i="1" dirty="0">
                <a:solidFill>
                  <a:srgbClr val="FF0000"/>
                </a:solidFill>
                <a:latin typeface="AR CENA"/>
              </a:rPr>
              <a:t>until the exemption is granted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>
              <a:latin typeface="Georgia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800" dirty="0">
              <a:latin typeface="Georg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FC920-38B9-4467-A6D4-3F6BAF7E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046396-B7DE-41BD-B2AA-4CF3641DAEA8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1A5768D-FF4B-46DB-9BA6-2F8F525E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811" y="106363"/>
            <a:ext cx="3549121" cy="1371600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latin typeface="Georgia" panose="02040502050405020303" pitchFamily="18" charset="0"/>
              </a:rPr>
              <a:t>Add/Drop</a:t>
            </a:r>
            <a:br>
              <a:rPr lang="en-US" altLang="en-US" b="1" i="1" dirty="0">
                <a:latin typeface="Georgia" panose="02040502050405020303" pitchFamily="18" charset="0"/>
              </a:rPr>
            </a:br>
            <a:br>
              <a:rPr lang="en-US" altLang="en-US" b="1" i="1" dirty="0">
                <a:latin typeface="Georgia" panose="02040502050405020303" pitchFamily="18" charset="0"/>
              </a:rPr>
            </a:br>
            <a:endParaRPr lang="en-US" altLang="en-US" b="1" i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9C541-0726-4550-A553-C451C9F59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633" y="685799"/>
            <a:ext cx="5552389" cy="510540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</p:spPr>
        <p:txBody>
          <a:bodyPr rtlCol="0"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latin typeface="Georgia" pitchFamily="18" charset="0"/>
              </a:rPr>
              <a:t>Online Add/drop electronic procedure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300" dirty="0"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latin typeface="Georgia" pitchFamily="18" charset="0"/>
              </a:rPr>
              <a:t>Allows you to submit the request form from anywhere that there is internet access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300" dirty="0"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Form can only be accessed by “Registered” students (online)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300" dirty="0"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latin typeface="Georgia" pitchFamily="18" charset="0"/>
              </a:rPr>
              <a:t>Complete online form and submit by the end of second week of Semester 1 and 2 and first five (5) working days of the Summer Session.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3300" dirty="0">
              <a:latin typeface="Georg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7030A0"/>
                </a:solidFill>
                <a:latin typeface="Comic Sans MS" panose="030F0702030302020204" pitchFamily="66" charset="0"/>
              </a:rPr>
              <a:t>Tutorial video is available online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en-US" i="1" dirty="0">
                <a:latin typeface="Georgia" pitchFamily="18" charset="0"/>
              </a:rPr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9EA9D-6346-4737-878A-B093AF4F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4E69E5-7033-458E-B48D-C5CDA1E002E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A1F840A-B522-4770-8734-3119DC8F2F36}"/>
              </a:ext>
            </a:extLst>
          </p:cNvPr>
          <p:cNvSpPr txBox="1">
            <a:spLocks/>
          </p:cNvSpPr>
          <p:nvPr/>
        </p:nvSpPr>
        <p:spPr>
          <a:xfrm>
            <a:off x="1167619" y="2514600"/>
            <a:ext cx="4425614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omic Sans MS" panose="030F0702030302020204" pitchFamily="66" charset="0"/>
              </a:rPr>
              <a:t>Reminder</a:t>
            </a:r>
          </a:p>
          <a:p>
            <a:r>
              <a:rPr lang="en-US" sz="2000" b="1" dirty="0"/>
              <a:t>Email your Programme Director to notify him/her that you have requested an Add/Drop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4E1C6-1D50-4CE3-BD0E-01577F7C1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811" y="2453809"/>
            <a:ext cx="366101" cy="425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4F1B9488-FB07-4A91-AA20-4A89747F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646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dirty="0">
                <a:latin typeface="Georgia" panose="02040502050405020303" pitchFamily="18" charset="0"/>
              </a:rPr>
              <a:t>Withdrawal from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53710-28A8-4D27-905E-3AE197438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600201"/>
            <a:ext cx="920496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Georgia" pitchFamily="18" charset="0"/>
              </a:rPr>
              <a:t>Intended to assist students who are insufficiently prepared to complete and be examined in a module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en-US" sz="2800" i="1" dirty="0">
              <a:latin typeface="Georgia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Georgia" pitchFamily="18" charset="0"/>
              </a:rPr>
              <a:t>Student discuss with the academic advisor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en-US" sz="2800" i="1" dirty="0">
              <a:latin typeface="Georgia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Georgia" pitchFamily="18" charset="0"/>
              </a:rPr>
              <a:t>Time: Must be done </a:t>
            </a:r>
            <a:r>
              <a:rPr lang="en-US" sz="2800" b="1" i="1" u="sng" dirty="0">
                <a:latin typeface="Georgia" pitchFamily="18" charset="0"/>
              </a:rPr>
              <a:t>no less than 2 weeks before the official suspension of classes for the Semester or the summer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03F22-7A49-4D88-AE17-E45B3ED1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4D0FE6-5B0F-4BD9-95B0-F5F60683C69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BE0D-E969-42E1-B07F-6DE931CA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95422"/>
            <a:ext cx="10018713" cy="112541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i="1" dirty="0">
                <a:latin typeface="Georgia" pitchFamily="18" charset="0"/>
              </a:rPr>
              <a:t>Request for transfer to change course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55B0-68EC-4592-9F2B-06214C53D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2256" y="1646237"/>
            <a:ext cx="822960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>
              <a:spcAft>
                <a:spcPts val="0"/>
              </a:spcAft>
              <a:buNone/>
              <a:defRPr/>
            </a:pPr>
            <a:r>
              <a:rPr lang="en-US" dirty="0">
                <a:latin typeface="Georgia" pitchFamily="18" charset="0"/>
              </a:rPr>
              <a:t>Application should be submitted to Programme</a:t>
            </a:r>
          </a:p>
          <a:p>
            <a:pPr algn="just">
              <a:spcAft>
                <a:spcPts val="0"/>
              </a:spcAft>
              <a:buNone/>
              <a:defRPr/>
            </a:pPr>
            <a:r>
              <a:rPr lang="en-US" dirty="0">
                <a:latin typeface="Georgia" pitchFamily="18" charset="0"/>
              </a:rPr>
              <a:t>Director six (6) weeks before the beginning </a:t>
            </a:r>
          </a:p>
          <a:p>
            <a:pPr algn="just">
              <a:spcAft>
                <a:spcPts val="0"/>
              </a:spcAft>
              <a:buNone/>
              <a:defRPr/>
            </a:pPr>
            <a:r>
              <a:rPr lang="en-US" dirty="0">
                <a:latin typeface="Georgia" pitchFamily="18" charset="0"/>
              </a:rPr>
              <a:t>of the Semester using the </a:t>
            </a:r>
            <a:r>
              <a:rPr lang="en-US" i="1" dirty="0">
                <a:latin typeface="Georgia" pitchFamily="18" charset="0"/>
              </a:rPr>
              <a:t>Request for </a:t>
            </a:r>
          </a:p>
          <a:p>
            <a:pPr algn="just">
              <a:spcAft>
                <a:spcPts val="0"/>
              </a:spcAft>
              <a:buNone/>
              <a:defRPr/>
            </a:pPr>
            <a:r>
              <a:rPr lang="en-US" i="1" dirty="0">
                <a:latin typeface="Georgia" pitchFamily="18" charset="0"/>
              </a:rPr>
              <a:t>Transfer form.</a:t>
            </a:r>
          </a:p>
          <a:p>
            <a:pPr algn="just">
              <a:spcAft>
                <a:spcPts val="0"/>
              </a:spcAft>
              <a:buNone/>
              <a:defRPr/>
            </a:pPr>
            <a:r>
              <a:rPr lang="en-US" i="1" dirty="0">
                <a:latin typeface="Georgia" pitchFamily="18" charset="0"/>
              </a:rPr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AC10D-3818-4891-8FC4-C3D12DF4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F8CFE9-F814-45D9-93AA-5DBE1331D045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3058-E2E3-4C4A-9ECF-C1ECFF78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i="1" dirty="0">
                <a:latin typeface="Georgia" pitchFamily="18" charset="0"/>
              </a:rPr>
              <a:t>Grade Forgiveness (GF)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63B59-407D-4E68-9760-033152FB3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066801"/>
            <a:ext cx="8229600" cy="50593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n-US" sz="2800" i="1" dirty="0">
                <a:latin typeface="Georgia" pitchFamily="18" charset="0"/>
              </a:rPr>
              <a:t>Is an opportunity for a student to redo a module in which a grade of C- or lower was received and earn a grade that will be substituted for the previous grade</a:t>
            </a:r>
          </a:p>
          <a:p>
            <a:pPr algn="just">
              <a:spcAft>
                <a:spcPts val="0"/>
              </a:spcAft>
              <a:defRPr/>
            </a:pPr>
            <a:endParaRPr lang="en-US" sz="2800" i="1" dirty="0">
              <a:latin typeface="Georgia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sz="2800" i="1" dirty="0">
                <a:latin typeface="Georgia" pitchFamily="18" charset="0"/>
              </a:rPr>
              <a:t>Cannot be used for modules involving core/specialization, academic misconduct and capstone projects</a:t>
            </a:r>
          </a:p>
          <a:p>
            <a:pPr algn="just">
              <a:spcAft>
                <a:spcPts val="0"/>
              </a:spcAft>
              <a:defRPr/>
            </a:pPr>
            <a:endParaRPr lang="en-US" sz="2800" i="1" dirty="0">
              <a:latin typeface="Georgia" pitchFamily="18" charset="0"/>
            </a:endParaRPr>
          </a:p>
          <a:p>
            <a:pPr algn="just">
              <a:spcAft>
                <a:spcPts val="0"/>
              </a:spcAft>
              <a:defRPr/>
            </a:pPr>
            <a:endParaRPr lang="en-US" sz="2800" i="1" dirty="0">
              <a:latin typeface="Georgia" pitchFamily="18" charset="0"/>
            </a:endParaRPr>
          </a:p>
          <a:p>
            <a:pPr algn="just">
              <a:spcAft>
                <a:spcPts val="0"/>
              </a:spcAft>
              <a:defRPr/>
            </a:pPr>
            <a:endParaRPr lang="en-US" sz="2800" i="1" dirty="0">
              <a:latin typeface="Georg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9D7F7-1CC0-4AD8-B422-DFB9883D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56AB0A-C600-4554-8C19-F0563F378369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F6EF1-9B4C-4BE4-B8E6-1D8F9E0A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i="1" dirty="0">
                <a:latin typeface="Georgia" pitchFamily="18" charset="0"/>
              </a:rPr>
              <a:t>Grade Forgiveness (GF)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852DB-8E16-46D9-956D-C31DCC409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066801"/>
            <a:ext cx="8229600" cy="50593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n-US" sz="2800" i="1" dirty="0">
                <a:latin typeface="Georgia" pitchFamily="18" charset="0"/>
              </a:rPr>
              <a:t>Both grades will remain in the students record</a:t>
            </a:r>
          </a:p>
          <a:p>
            <a:pPr algn="just">
              <a:spcAft>
                <a:spcPts val="0"/>
              </a:spcAft>
              <a:defRPr/>
            </a:pPr>
            <a:endParaRPr lang="en-US" sz="2800" i="1" dirty="0">
              <a:latin typeface="Georgia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sz="2800" i="1" dirty="0">
                <a:latin typeface="Georgia" pitchFamily="18" charset="0"/>
              </a:rPr>
              <a:t>Limited to a </a:t>
            </a:r>
            <a:r>
              <a:rPr lang="en-US" sz="2800" b="1" i="1" u="sng" dirty="0">
                <a:latin typeface="Georgia" pitchFamily="18" charset="0"/>
              </a:rPr>
              <a:t>maximum of 12 credits </a:t>
            </a:r>
            <a:r>
              <a:rPr lang="en-US" sz="2800" i="1" dirty="0">
                <a:latin typeface="Georgia" pitchFamily="18" charset="0"/>
              </a:rPr>
              <a:t>in an undergraduate degree </a:t>
            </a:r>
          </a:p>
          <a:p>
            <a:pPr algn="just">
              <a:spcAft>
                <a:spcPts val="0"/>
              </a:spcAft>
              <a:defRPr/>
            </a:pPr>
            <a:endParaRPr lang="en-US" sz="2800" i="1" dirty="0">
              <a:latin typeface="Georgia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sz="2800" b="1" i="1" dirty="0">
                <a:latin typeface="Georgia" pitchFamily="18" charset="0"/>
              </a:rPr>
              <a:t>Failure in light of </a:t>
            </a:r>
            <a:r>
              <a:rPr lang="en-US" sz="2800" b="1" i="1" dirty="0" err="1">
                <a:latin typeface="Georgia" pitchFamily="18" charset="0"/>
              </a:rPr>
              <a:t>GF</a:t>
            </a:r>
            <a:r>
              <a:rPr lang="en-US" sz="2800" b="1" i="1" dirty="0">
                <a:latin typeface="Georgia" pitchFamily="18" charset="0"/>
              </a:rPr>
              <a:t> </a:t>
            </a:r>
            <a:r>
              <a:rPr lang="en-US" sz="2800" i="1" dirty="0">
                <a:latin typeface="Georgia" pitchFamily="18" charset="0"/>
              </a:rPr>
              <a:t>– the </a:t>
            </a:r>
            <a:r>
              <a:rPr lang="en-US" sz="2800" i="1" dirty="0" err="1">
                <a:latin typeface="Georgia" pitchFamily="18" charset="0"/>
              </a:rPr>
              <a:t>GF</a:t>
            </a:r>
            <a:r>
              <a:rPr lang="en-US" sz="2800" i="1" dirty="0">
                <a:latin typeface="Georgia" pitchFamily="18" charset="0"/>
              </a:rPr>
              <a:t> grade will be used to calculate the GPA, and he/she must redo the module</a:t>
            </a:r>
          </a:p>
          <a:p>
            <a:pPr algn="just">
              <a:spcAft>
                <a:spcPts val="0"/>
              </a:spcAft>
              <a:defRPr/>
            </a:pPr>
            <a:endParaRPr lang="en-US" sz="2800" i="1" dirty="0">
              <a:latin typeface="Georgia" pitchFamily="18" charset="0"/>
            </a:endParaRPr>
          </a:p>
          <a:p>
            <a:pPr algn="just">
              <a:spcAft>
                <a:spcPts val="0"/>
              </a:spcAft>
              <a:defRPr/>
            </a:pPr>
            <a:endParaRPr lang="en-US" sz="2800" i="1" dirty="0">
              <a:latin typeface="Georg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DBA68-68EC-4A32-8FE8-6966EED4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84712F-D743-4FBD-A7BB-806DF83CCD9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B90E5-0029-4581-BCDC-998FA73A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i="1" dirty="0">
                <a:latin typeface="Georgia" pitchFamily="18" charset="0"/>
              </a:rPr>
              <a:t>Grade Forgiveness (GF)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DDDB7-98FF-468F-BB68-C0BDA7125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3" y="1066801"/>
            <a:ext cx="9664505" cy="50593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n-US" sz="2800" b="1" i="1" dirty="0">
                <a:latin typeface="Georgia" pitchFamily="18" charset="0"/>
              </a:rPr>
              <a:t>Procedure: </a:t>
            </a: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en-US" sz="2800" i="1" dirty="0">
                <a:latin typeface="Georgia" pitchFamily="18" charset="0"/>
              </a:rPr>
              <a:t>a)Discuss with Academic advisor  </a:t>
            </a:r>
          </a:p>
          <a:p>
            <a:pPr marL="0" indent="0" algn="just">
              <a:spcAft>
                <a:spcPts val="0"/>
              </a:spcAft>
              <a:buNone/>
              <a:defRPr/>
            </a:pPr>
            <a:endParaRPr lang="en-US" sz="2800" i="1" dirty="0">
              <a:latin typeface="Georgia" pitchFamily="18" charset="0"/>
            </a:endParaRP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en-US" sz="2800" i="1" dirty="0">
                <a:latin typeface="Georgia" pitchFamily="18" charset="0"/>
              </a:rPr>
              <a:t>b) Complete “Application Form for Grade Forgiveness.” (Student Affairs’ Office)</a:t>
            </a:r>
          </a:p>
          <a:p>
            <a:pPr marL="0" indent="0" algn="just">
              <a:spcAft>
                <a:spcPts val="0"/>
              </a:spcAft>
              <a:buNone/>
              <a:defRPr/>
            </a:pPr>
            <a:endParaRPr lang="en-US" sz="2800" i="1" dirty="0">
              <a:latin typeface="Georgia" pitchFamily="18" charset="0"/>
            </a:endParaRP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en-US" sz="2800" i="1" dirty="0">
                <a:latin typeface="Georgia" pitchFamily="18" charset="0"/>
              </a:rPr>
              <a:t>c) Submission: to the Programme Director within two (2) weeks of the start of the semester or summer session in which the module is to be redone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DBD0-0C5F-4160-A30B-24EBB4B8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7C0C14-4B04-4444-AA87-CF0E17EEA47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AD43496E-8994-4803-B707-4D08FCAB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b="1" i="1">
                <a:latin typeface="Georgia" panose="02040502050405020303" pitchFamily="18" charset="0"/>
              </a:rPr>
              <a:t>Independent Study (IS)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14136-E87F-4A64-AEDD-008D1E0D6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295401"/>
            <a:ext cx="8229600" cy="48307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Georgia" pitchFamily="18" charset="0"/>
              </a:rPr>
              <a:t>IS may be taken as a project, a module or as a modality for the completion of a required course of study.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Georgia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Georgia" pitchFamily="18" charset="0"/>
              </a:rPr>
              <a:t>It will be based on the discretion of the Faculty/College concerned.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B8F1A-E9F1-4A3D-9023-E9B4B9CF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1D62B5-9239-4313-B0EF-AF9D026D3B4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FBC4A25-84A0-4D63-B18D-F129CB41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477" y="2726786"/>
            <a:ext cx="10018713" cy="2014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Georgia" panose="02040502050405020303" pitchFamily="18" charset="0"/>
              </a:rPr>
              <a:t>RESOURCES &amp; SUPPORT </a:t>
            </a:r>
            <a:br>
              <a:rPr lang="en-US" altLang="en-US" sz="3200" b="1" dirty="0">
                <a:latin typeface="Georgia" panose="02040502050405020303" pitchFamily="18" charset="0"/>
              </a:rPr>
            </a:br>
            <a:r>
              <a:rPr lang="en-US" altLang="en-US" sz="3200" b="1" dirty="0">
                <a:latin typeface="Georgia" panose="02040502050405020303" pitchFamily="18" charset="0"/>
              </a:rPr>
              <a:t>AVAILABLE TO YOU</a:t>
            </a:r>
            <a:endParaRPr lang="en-JM" altLang="en-US" sz="3200" b="1" dirty="0">
              <a:latin typeface="Georgia" panose="020405020504050203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403D4-605D-4D8E-9865-38C877BF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CEE7AF-7678-4248-8476-B2DF33CEF2D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C2BE-61A6-43B1-B605-3F04B7AA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07963"/>
            <a:ext cx="4267200" cy="243371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400" dirty="0">
                <a:latin typeface="Arial Black" panose="020B0A04020102020204" pitchFamily="34" charset="0"/>
              </a:rPr>
            </a:b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Support System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within your Course of Study </a:t>
            </a:r>
            <a:r>
              <a:rPr lang="en-US" sz="2400" dirty="0"/>
              <a:t>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91A1654-E332-43FD-8CD8-3A80410AD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815926"/>
            <a:ext cx="5664591" cy="497527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3200" dirty="0">
                <a:latin typeface="Footlight MT Light" panose="0204060206030A020304" pitchFamily="18" charset="0"/>
              </a:rPr>
              <a:t>Student Service Representative within the College </a:t>
            </a:r>
          </a:p>
          <a:p>
            <a:pPr>
              <a:spcAft>
                <a:spcPts val="0"/>
              </a:spcAft>
              <a:defRPr/>
            </a:pPr>
            <a:r>
              <a:rPr lang="en-US" sz="3200" dirty="0">
                <a:latin typeface="Footlight MT Light" panose="0204060206030A020304" pitchFamily="18" charset="0"/>
              </a:rPr>
              <a:t>Academic Advisor </a:t>
            </a:r>
          </a:p>
          <a:p>
            <a:pPr>
              <a:spcAft>
                <a:spcPts val="0"/>
              </a:spcAft>
              <a:defRPr/>
            </a:pPr>
            <a:r>
              <a:rPr lang="en-US" sz="3200" dirty="0">
                <a:latin typeface="Footlight MT Light" panose="0204060206030A020304" pitchFamily="18" charset="0"/>
              </a:rPr>
              <a:t>Class Tutor </a:t>
            </a:r>
          </a:p>
          <a:p>
            <a:pPr>
              <a:spcAft>
                <a:spcPts val="0"/>
              </a:spcAft>
              <a:defRPr/>
            </a:pPr>
            <a:r>
              <a:rPr lang="en-US" sz="3200" dirty="0">
                <a:latin typeface="Footlight MT Light" panose="0204060206030A020304" pitchFamily="18" charset="0"/>
              </a:rPr>
              <a:t>Academic Managers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3200" dirty="0">
                <a:latin typeface="Footlight MT Light" panose="0204060206030A020304" pitchFamily="18" charset="0"/>
              </a:rPr>
              <a:t>(Programme Director, Head of School, Vice Dean, Dean)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B4F5F-9130-4C26-8DFD-0BBC8671D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3606751"/>
            <a:ext cx="981075" cy="1171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82F0A0-018A-494E-9513-A44F1262D62F}"/>
              </a:ext>
            </a:extLst>
          </p:cNvPr>
          <p:cNvSpPr/>
          <p:nvPr/>
        </p:nvSpPr>
        <p:spPr>
          <a:xfrm>
            <a:off x="2319337" y="3606751"/>
            <a:ext cx="3251469" cy="11715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Remember to follow the communication channel </a:t>
            </a:r>
          </a:p>
        </p:txBody>
      </p:sp>
    </p:spTree>
    <p:extLst>
      <p:ext uri="{BB962C8B-B14F-4D97-AF65-F5344CB8AC3E}">
        <p14:creationId xmlns:p14="http://schemas.microsoft.com/office/powerpoint/2010/main" val="30942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7579-7BB3-4D5E-8EF0-0691222E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32568"/>
            <a:ext cx="10018713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/>
              <a:t>Role of the </a:t>
            </a:r>
            <a:r>
              <a:rPr lang="en-US" sz="3600" b="1" dirty="0"/>
              <a:t>College Academic Advisement Unit </a:t>
            </a:r>
            <a:br>
              <a:rPr lang="en-US" sz="3600" b="1" dirty="0"/>
            </a:br>
            <a:r>
              <a:rPr lang="en-US" sz="3600" b="1" dirty="0"/>
              <a:t>(CAAU)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98CE-27A7-48AB-B7D9-36FFB998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75568"/>
            <a:ext cx="10018713" cy="3124201"/>
          </a:xfrm>
        </p:spPr>
        <p:txBody>
          <a:bodyPr/>
          <a:lstStyle/>
          <a:p>
            <a:r>
              <a:rPr lang="en-US" dirty="0"/>
              <a:t>Manage Academic Advisement within the College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83D18A-F980-4B82-9C8A-082BEAA64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05667"/>
              </p:ext>
            </p:extLst>
          </p:nvPr>
        </p:nvGraphicFramePr>
        <p:xfrm>
          <a:off x="1814734" y="906803"/>
          <a:ext cx="9822319" cy="571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FFD55-449E-478B-84C2-CB76E69F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39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5FF890B-3CE7-403A-AECE-2DE04FC7A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9A4E160-6CFD-4514-9E20-CA6692CCD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DCD16F5-8D15-45FD-BA62-ADAC08183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7CFAF28-6FDA-4C2C-BE51-123D1115F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FD12703-0627-4991-B2A4-F96519F90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5758E0B-DF61-40A8-B765-BC6841906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E063A1F-9566-4436-B4E3-2890FBBC2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0FC2BE-61A6-43B1-B605-3F04B7AA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24192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2400" dirty="0">
                <a:latin typeface="Arial Black" panose="020B0A04020102020204" pitchFamily="34" charset="0"/>
              </a:rPr>
            </a:b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Services &amp; Forms 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</a:rPr>
              <a:t>Available Online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5DD4AE-93D5-42A4-AAD6-DF390357D3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17806" y="404734"/>
            <a:ext cx="7223382" cy="611598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6B91B5E-E445-4486-BED7-021F10C4CF86}"/>
              </a:ext>
            </a:extLst>
          </p:cNvPr>
          <p:cNvSpPr txBox="1">
            <a:spLocks/>
          </p:cNvSpPr>
          <p:nvPr/>
        </p:nvSpPr>
        <p:spPr>
          <a:xfrm>
            <a:off x="1275052" y="3000289"/>
            <a:ext cx="3333495" cy="12419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Bookman Old Style" panose="02050604050505020204" pitchFamily="18" charset="0"/>
              </a:rPr>
              <a:t> Please click on link below to access forms. </a:t>
            </a:r>
          </a:p>
          <a:p>
            <a:r>
              <a:rPr lang="en-US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https://www.utech.edu.jm/forms</a:t>
            </a:r>
            <a:endParaRPr lang="en-US" sz="24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2205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21">
            <a:extLst>
              <a:ext uri="{FF2B5EF4-FFF2-40B4-BE49-F238E27FC236}">
                <a16:creationId xmlns:a16="http://schemas.microsoft.com/office/drawing/2014/main" id="{15FF890B-3CE7-403A-AECE-2DE04FC7A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9A4E160-6CFD-4514-9E20-CA6692CCD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DCD16F5-8D15-45FD-BA62-ADAC08183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E7CFAF28-6FDA-4C2C-BE51-123D1115F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1FD12703-0627-4991-B2A4-F96519F90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A5758E0B-DF61-40A8-B765-BC6841906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3E063A1F-9566-4436-B4E3-2890FBBC2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29">
            <a:extLst>
              <a:ext uri="{FF2B5EF4-FFF2-40B4-BE49-F238E27FC236}">
                <a16:creationId xmlns:a16="http://schemas.microsoft.com/office/drawing/2014/main" id="{28A4A409-9242-444A-AC1F-809866828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ABF65108-5AB6-40BD-BCAF-526D8E309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C77C904B-BC3A-472F-BB70-8750D41E4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E910D569-2CFD-4010-B886-2F31BB8EC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5A816932-FBAD-46C0-AA92-336589A5A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3D914BDD-E5E0-4DFB-8072-5B498F94A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ED9E392E-46C2-4B84-A121-9B2BC452F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0FC2BE-61A6-43B1-B605-3F04B7AA6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5" cy="17525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000" dirty="0"/>
            </a:br>
            <a:br>
              <a:rPr lang="en-US" sz="2000" dirty="0"/>
            </a:br>
            <a:r>
              <a:rPr lang="en-US" sz="2200" dirty="0">
                <a:latin typeface="Arial Black" panose="020B0A04020102020204" pitchFamily="34" charset="0"/>
              </a:rPr>
              <a:t>Services &amp; Forms </a:t>
            </a:r>
            <a:br>
              <a:rPr lang="en-US" sz="2200" dirty="0">
                <a:latin typeface="Arial Black" panose="020B0A04020102020204" pitchFamily="34" charset="0"/>
              </a:rPr>
            </a:br>
            <a:r>
              <a:rPr lang="en-US" sz="2200" dirty="0">
                <a:latin typeface="Arial Black" panose="020B0A04020102020204" pitchFamily="34" charset="0"/>
              </a:rPr>
              <a:t>Available Online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</a:t>
            </a: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21ECAAB0-702B-4C08-B30F-0AFAC3479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5373F-1ABB-42BE-9000-34F31A9CF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697" y="269824"/>
            <a:ext cx="7744491" cy="6355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6B91B5E-E445-4486-BED7-021F10C4CF86}"/>
              </a:ext>
            </a:extLst>
          </p:cNvPr>
          <p:cNvSpPr txBox="1">
            <a:spLocks/>
          </p:cNvSpPr>
          <p:nvPr/>
        </p:nvSpPr>
        <p:spPr>
          <a:xfrm>
            <a:off x="1275052" y="3000289"/>
            <a:ext cx="3333495" cy="12419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endParaRPr lang="en-US" sz="1200" b="0" i="0" u="none" strike="noStrike" baseline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0" i="0" u="none" strike="noStrike" baseline="0">
                <a:solidFill>
                  <a:srgbClr val="000000"/>
                </a:solidFill>
                <a:latin typeface="Bookman Old Style" panose="02050604050505020204" pitchFamily="18" charset="0"/>
              </a:rPr>
              <a:t> Please click on link below to access forms.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https://www.utech.edu.jm/forms</a:t>
            </a:r>
            <a:endParaRPr lang="en-US" sz="12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605852-72AE-4492-8F18-3197A20CF53F}"/>
              </a:ext>
            </a:extLst>
          </p:cNvPr>
          <p:cNvSpPr txBox="1"/>
          <p:nvPr/>
        </p:nvSpPr>
        <p:spPr>
          <a:xfrm>
            <a:off x="1795463" y="231735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Sample CSAAC FORM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38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5FF890B-3CE7-403A-AECE-2DE04FC7A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9A4E160-6CFD-4514-9E20-CA6692CCD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3DCD16F5-8D15-45FD-BA62-ADAC08183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E7CFAF28-6FDA-4C2C-BE51-123D1115F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1FD12703-0627-4991-B2A4-F96519F90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A5758E0B-DF61-40A8-B765-BC6841906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3E063A1F-9566-4436-B4E3-2890FBBC2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A4A409-9242-444A-AC1F-809866828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ABF65108-5AB6-40BD-BCAF-526D8E309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C77C904B-BC3A-472F-BB70-8750D41E4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E910D569-2CFD-4010-B886-2F31BB8EC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5A816932-FBAD-46C0-AA92-336589A5A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3D914BDD-E5E0-4DFB-8072-5B498F94A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ED9E392E-46C2-4B84-A121-9B2BC452F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21ECAAB0-702B-4C08-B30F-0AFAC3479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6B91B5E-E445-4486-BED7-021F10C4CF86}"/>
              </a:ext>
            </a:extLst>
          </p:cNvPr>
          <p:cNvSpPr txBox="1">
            <a:spLocks/>
          </p:cNvSpPr>
          <p:nvPr/>
        </p:nvSpPr>
        <p:spPr>
          <a:xfrm>
            <a:off x="-982809" y="4641599"/>
            <a:ext cx="6881862" cy="12419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hlinkClick r:id="rId3"/>
              </a:rPr>
              <a:t>https://www.utech.edu.jm/students</a:t>
            </a:r>
            <a:endParaRPr lang="en-US" sz="1800" dirty="0">
              <a:latin typeface="Abadi" panose="020B0604020104020204" pitchFamily="34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18DD3EDE-B58D-4FE8-BCF6-EF0EAE3B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5" cy="17525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000"/>
            </a:br>
            <a:br>
              <a:rPr lang="en-US" sz="2000"/>
            </a:br>
            <a:r>
              <a:rPr lang="en-US" sz="2200">
                <a:latin typeface="Arial Black" panose="020B0A04020102020204" pitchFamily="34" charset="0"/>
              </a:rPr>
              <a:t>Services &amp; Forms </a:t>
            </a:r>
            <a:br>
              <a:rPr lang="en-US" sz="2200">
                <a:latin typeface="Arial Black" panose="020B0A04020102020204" pitchFamily="34" charset="0"/>
              </a:rPr>
            </a:br>
            <a:r>
              <a:rPr lang="en-US" sz="2200">
                <a:latin typeface="Arial Black" panose="020B0A04020102020204" pitchFamily="34" charset="0"/>
              </a:rPr>
              <a:t>Available Online</a:t>
            </a:r>
            <a:br>
              <a:rPr lang="en-US" sz="2000"/>
            </a:br>
            <a:br>
              <a:rPr lang="en-US" sz="2000"/>
            </a:br>
            <a:br>
              <a:rPr lang="en-US" sz="2000"/>
            </a:br>
            <a:br>
              <a:rPr lang="en-US" sz="2000"/>
            </a:br>
            <a:r>
              <a:rPr lang="en-US" sz="2000"/>
              <a:t> 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C39F01-BF1A-43FE-AE47-968464EEC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597" y="141644"/>
            <a:ext cx="7115175" cy="6067425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7C15D15F-E13B-4C26-B2D3-696E03479E38}"/>
              </a:ext>
            </a:extLst>
          </p:cNvPr>
          <p:cNvSpPr/>
          <p:nvPr/>
        </p:nvSpPr>
        <p:spPr>
          <a:xfrm>
            <a:off x="3298209" y="3959685"/>
            <a:ext cx="3165231" cy="2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A163047-E83C-479E-9B2D-57266F1331B9}"/>
              </a:ext>
            </a:extLst>
          </p:cNvPr>
          <p:cNvSpPr/>
          <p:nvPr/>
        </p:nvSpPr>
        <p:spPr>
          <a:xfrm>
            <a:off x="1484312" y="3545058"/>
            <a:ext cx="1813897" cy="9847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ADD/DROP </a:t>
            </a:r>
          </a:p>
        </p:txBody>
      </p:sp>
    </p:spTree>
    <p:extLst>
      <p:ext uri="{BB962C8B-B14F-4D97-AF65-F5344CB8AC3E}">
        <p14:creationId xmlns:p14="http://schemas.microsoft.com/office/powerpoint/2010/main" val="3348418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1346F1-AE37-43D0-AECB-897BCA083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399" y="4562856"/>
            <a:ext cx="7413623" cy="8981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latin typeface="Comic Sans MS" panose="030F0702030302020204" pitchFamily="66" charset="0"/>
              </a:rPr>
              <a:t>….and all the best with your Academic Journey!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0800B-012F-4A02-AE95-AC311BD7C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15377" y="5736174"/>
            <a:ext cx="6987645" cy="4233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+mj-lt"/>
              </a:rPr>
              <a:t>CAAU – College of </a:t>
            </a:r>
            <a:r>
              <a:rPr lang="en-US" sz="2000">
                <a:latin typeface="+mj-lt"/>
              </a:rPr>
              <a:t>Health Sciences</a:t>
            </a:r>
            <a:endParaRPr lang="en-US" sz="2000" dirty="0">
              <a:latin typeface="+mj-lt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EF263B76-D6AC-40A4-BA2E-CC8B89190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609600"/>
            <a:ext cx="783336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C71292E-8B69-41A4-8828-69DDBAE90F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115" r="12115"/>
          <a:stretch>
            <a:fillRect/>
          </a:stretch>
        </p:blipFill>
        <p:spPr>
          <a:xfrm>
            <a:off x="4045131" y="1068446"/>
            <a:ext cx="7175863" cy="27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2343" y="1769807"/>
            <a:ext cx="9501734" cy="249629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Key Terms Relevant</a:t>
            </a:r>
            <a:br>
              <a:rPr lang="en-US" sz="5400" b="1" dirty="0"/>
            </a:br>
            <a:r>
              <a:rPr lang="en-US" sz="5400" b="1" dirty="0"/>
              <a:t> to Academic Advisement (AA)</a:t>
            </a:r>
          </a:p>
        </p:txBody>
      </p:sp>
    </p:spTree>
    <p:extLst>
      <p:ext uri="{BB962C8B-B14F-4D97-AF65-F5344CB8AC3E}">
        <p14:creationId xmlns:p14="http://schemas.microsoft.com/office/powerpoint/2010/main" val="283743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7579-7BB3-4D5E-8EF0-0691222E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43000"/>
          </a:xfrm>
        </p:spPr>
        <p:txBody>
          <a:bodyPr>
            <a:normAutofit/>
          </a:bodyPr>
          <a:lstStyle/>
          <a:p>
            <a:r>
              <a:rPr lang="en-US" altLang="en-US" sz="4800" b="1" dirty="0"/>
              <a:t>1. What is Academic Advisement ?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98CE-27A7-48AB-B7D9-36FFB998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59975"/>
            <a:ext cx="10461884" cy="3549444"/>
          </a:xfrm>
        </p:spPr>
        <p:txBody>
          <a:bodyPr>
            <a:normAutofit/>
          </a:bodyPr>
          <a:lstStyle/>
          <a:p>
            <a:r>
              <a:rPr lang="en-US" sz="2800" dirty="0"/>
              <a:t>Academic advisement is a structured support system available to every student when making important academic decisions related to his/her course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83D18A-F980-4B82-9C8A-082BEAA641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447454"/>
              </p:ext>
            </p:extLst>
          </p:nvPr>
        </p:nvGraphicFramePr>
        <p:xfrm>
          <a:off x="2038916" y="3429000"/>
          <a:ext cx="8481600" cy="283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CC69B-B41B-4E6A-91D3-6AB45B14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9690" y="6446835"/>
            <a:ext cx="7084177" cy="365125"/>
          </a:xfrm>
        </p:spPr>
        <p:txBody>
          <a:bodyPr/>
          <a:lstStyle/>
          <a:p>
            <a:r>
              <a:rPr lang="en-US" dirty="0"/>
              <a:t>Student Undergraduate Handbook for Graduate and Undergraduate Students 2019/20. Pg. 223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FFD55-449E-478B-84C2-CB76E69F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98CE-27A7-48AB-B7D9-36FFB998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439" y="3041050"/>
            <a:ext cx="10018713" cy="1264719"/>
          </a:xfrm>
        </p:spPr>
        <p:txBody>
          <a:bodyPr>
            <a:normAutofit/>
          </a:bodyPr>
          <a:lstStyle/>
          <a:p>
            <a:r>
              <a:rPr lang="en-US" sz="3200" dirty="0"/>
              <a:t>A registered student at the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FFD55-449E-478B-84C2-CB76E69F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9E7579-7BB3-4D5E-8EF0-0691222EBBFB}"/>
              </a:ext>
            </a:extLst>
          </p:cNvPr>
          <p:cNvSpPr txBox="1">
            <a:spLocks/>
          </p:cNvSpPr>
          <p:nvPr/>
        </p:nvSpPr>
        <p:spPr>
          <a:xfrm>
            <a:off x="1287665" y="2041591"/>
            <a:ext cx="1001871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800" b="1" dirty="0"/>
              <a:t>2. Who is an Academic Advisee 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1936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78F5-6010-409D-8B18-2C9CF464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925" y="1503596"/>
            <a:ext cx="4020179" cy="2938670"/>
          </a:xfrm>
        </p:spPr>
        <p:txBody>
          <a:bodyPr>
            <a:normAutofit/>
          </a:bodyPr>
          <a:lstStyle/>
          <a:p>
            <a:r>
              <a:rPr lang="en-US" sz="4800" b="1" dirty="0"/>
              <a:t>3. Who is a Registered Student?</a:t>
            </a:r>
            <a:endParaRPr lang="en-US" sz="4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531DC6-6A7A-4EB5-B662-939D56F08A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21" y="1926237"/>
            <a:ext cx="550873" cy="6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06DE18-897C-41C7-89BC-51CF35B96887}"/>
              </a:ext>
            </a:extLst>
          </p:cNvPr>
          <p:cNvSpPr/>
          <p:nvPr/>
        </p:nvSpPr>
        <p:spPr>
          <a:xfrm>
            <a:off x="5297289" y="437175"/>
            <a:ext cx="6664830" cy="114098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 student will be considered “registered” when he or she has: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77A02D-F400-4B98-9294-9CF2FFB74CA0}"/>
              </a:ext>
            </a:extLst>
          </p:cNvPr>
          <p:cNvSpPr/>
          <p:nvPr/>
        </p:nvSpPr>
        <p:spPr>
          <a:xfrm>
            <a:off x="6185909" y="1926237"/>
            <a:ext cx="5636877" cy="8449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Accepted the offer of admission and paid the commitment fee by the stipulated date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0DAB93F-FF78-41CB-8635-0E9126A2E38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19" y="4078813"/>
            <a:ext cx="550873" cy="6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B416D8-967E-4D8E-AEC4-4DE842B89CAB}"/>
              </a:ext>
            </a:extLst>
          </p:cNvPr>
          <p:cNvSpPr/>
          <p:nvPr/>
        </p:nvSpPr>
        <p:spPr>
          <a:xfrm>
            <a:off x="6185910" y="4078813"/>
            <a:ext cx="5636877" cy="8449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Paid all fees and charges prescribed by the University by the stipulated date 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32779482-D604-4F0E-87E3-B770E9F0015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19" y="5307558"/>
            <a:ext cx="550873" cy="6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D24373-1F71-49FD-930A-94486AC2E3A3}"/>
              </a:ext>
            </a:extLst>
          </p:cNvPr>
          <p:cNvSpPr/>
          <p:nvPr/>
        </p:nvSpPr>
        <p:spPr>
          <a:xfrm>
            <a:off x="6185910" y="5307558"/>
            <a:ext cx="5636877" cy="8449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Agreed to the terms and conditions governing the University 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7531DC6-6A7A-4EB5-B662-939D56F08A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20" y="2972931"/>
            <a:ext cx="550873" cy="6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EF77A02D-F400-4B98-9294-9CF2FFB74CA0}"/>
              </a:ext>
            </a:extLst>
          </p:cNvPr>
          <p:cNvSpPr/>
          <p:nvPr/>
        </p:nvSpPr>
        <p:spPr>
          <a:xfrm>
            <a:off x="6185909" y="2972931"/>
            <a:ext cx="5636877" cy="844984"/>
          </a:xfrm>
          <a:prstGeom prst="roundRec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Select Modules (Using Module Selection Guide)</a:t>
            </a:r>
          </a:p>
        </p:txBody>
      </p:sp>
    </p:spTree>
    <p:extLst>
      <p:ext uri="{BB962C8B-B14F-4D97-AF65-F5344CB8AC3E}">
        <p14:creationId xmlns:p14="http://schemas.microsoft.com/office/powerpoint/2010/main" val="19052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7579-7BB3-4D5E-8EF0-0691222E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164904"/>
            <a:ext cx="10018713" cy="1143000"/>
          </a:xfrm>
        </p:spPr>
        <p:txBody>
          <a:bodyPr>
            <a:normAutofit/>
          </a:bodyPr>
          <a:lstStyle/>
          <a:p>
            <a:r>
              <a:rPr lang="en-US" altLang="en-US" sz="4800" b="1" dirty="0"/>
              <a:t>2. Who is an Academic Advisor ?</a:t>
            </a:r>
            <a:endParaRPr lang="en-US" sz="4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FFD55-449E-478B-84C2-CB76E69F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B98CE-27A7-48AB-B7D9-36FFB99862DF}"/>
              </a:ext>
            </a:extLst>
          </p:cNvPr>
          <p:cNvSpPr txBox="1">
            <a:spLocks/>
          </p:cNvSpPr>
          <p:nvPr/>
        </p:nvSpPr>
        <p:spPr>
          <a:xfrm>
            <a:off x="1179872" y="3429000"/>
            <a:ext cx="10844980" cy="150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 lecturer assigned to the Academic Unit (College/Course of study)</a:t>
            </a:r>
          </a:p>
        </p:txBody>
      </p:sp>
    </p:spTree>
    <p:extLst>
      <p:ext uri="{BB962C8B-B14F-4D97-AF65-F5344CB8AC3E}">
        <p14:creationId xmlns:p14="http://schemas.microsoft.com/office/powerpoint/2010/main" val="3150317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2599</Words>
  <Application>Microsoft Office PowerPoint</Application>
  <PresentationFormat>Widescreen</PresentationFormat>
  <Paragraphs>398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Abadi</vt:lpstr>
      <vt:lpstr>Aldhabi</vt:lpstr>
      <vt:lpstr>AR CENA</vt:lpstr>
      <vt:lpstr>Arial</vt:lpstr>
      <vt:lpstr>Arial Black</vt:lpstr>
      <vt:lpstr>Bookman Old Style</vt:lpstr>
      <vt:lpstr>Calibri</vt:lpstr>
      <vt:lpstr>Comic Sans MS</vt:lpstr>
      <vt:lpstr>Corbel</vt:lpstr>
      <vt:lpstr>Footlight MT Light</vt:lpstr>
      <vt:lpstr>Georgia</vt:lpstr>
      <vt:lpstr>Wingdings</vt:lpstr>
      <vt:lpstr>Parallax</vt:lpstr>
      <vt:lpstr>Academic Advisement  Pre-Registration Forum  </vt:lpstr>
      <vt:lpstr>Objectives of the Academic Advisement Session</vt:lpstr>
      <vt:lpstr>College Academic Advisement Unit  (CAAU), COHS Members of the Committee  </vt:lpstr>
      <vt:lpstr>Role of the College Academic Advisement Unit  (CAAU)</vt:lpstr>
      <vt:lpstr>Key Terms Relevant  to Academic Advisement (AA)</vt:lpstr>
      <vt:lpstr>1. What is Academic Advisement ?</vt:lpstr>
      <vt:lpstr>PowerPoint Presentation</vt:lpstr>
      <vt:lpstr>3. Who is a Registered Student?</vt:lpstr>
      <vt:lpstr>2. Who is an Academic Advisor ?</vt:lpstr>
      <vt:lpstr>You can view the name of your assigned academic advisor on your Student Portal!  </vt:lpstr>
      <vt:lpstr>If you are unable to reach your  Academic Advisor or do not know their name, email the following persons:  A. College Student Affairs Representative with the following information: 1. Your Name (First and Surname) 2. ID # 3. Name of your Course of Study 4. Year you started the course   B. You may also reach out to your:  -  Programme Director  or CAAU Representative (Specific for your School/Course) </vt:lpstr>
      <vt:lpstr>PowerPoint Presentation</vt:lpstr>
      <vt:lpstr>Reach out to the CAAU  Representatives for your School </vt:lpstr>
      <vt:lpstr>5. What are Policies?</vt:lpstr>
      <vt:lpstr>PowerPoint Presentation</vt:lpstr>
      <vt:lpstr>THINGS TO DISCUSS WITH YOUR ADVISOR</vt:lpstr>
      <vt:lpstr>THINGS TO DISCUSS WITH YOUR ADVISOR</vt:lpstr>
      <vt:lpstr>THINGS TO DISCUSS WITH YOUR ADVISOR</vt:lpstr>
      <vt:lpstr>PowerPoint Presentation</vt:lpstr>
      <vt:lpstr>Student Handbook</vt:lpstr>
      <vt:lpstr>The Enrolment Process </vt:lpstr>
      <vt:lpstr>The Enrolment Process </vt:lpstr>
      <vt:lpstr>Student Handbook</vt:lpstr>
      <vt:lpstr>PowerPoint Presentation</vt:lpstr>
      <vt:lpstr>Transfer of Credit</vt:lpstr>
      <vt:lpstr>Transfer of Credit</vt:lpstr>
      <vt:lpstr>Transfer of Credit</vt:lpstr>
      <vt:lpstr>Exemptions</vt:lpstr>
      <vt:lpstr>Exemptions</vt:lpstr>
      <vt:lpstr>Exemptions</vt:lpstr>
      <vt:lpstr>Add/Drop  </vt:lpstr>
      <vt:lpstr>Withdrawal from Module</vt:lpstr>
      <vt:lpstr>Request for transfer to change course of study</vt:lpstr>
      <vt:lpstr>Grade Forgiveness (GF)</vt:lpstr>
      <vt:lpstr>Grade Forgiveness (GF)</vt:lpstr>
      <vt:lpstr>Grade Forgiveness (GF)</vt:lpstr>
      <vt:lpstr>Independent Study (IS)</vt:lpstr>
      <vt:lpstr>RESOURCES &amp; SUPPORT  AVAILABLE TO YOU</vt:lpstr>
      <vt:lpstr>  Support System  within your Course of Study  </vt:lpstr>
      <vt:lpstr>  Services &amp; Forms  Available Online   </vt:lpstr>
      <vt:lpstr>  Services &amp; Forms  Available Online     </vt:lpstr>
      <vt:lpstr>  Services &amp; Forms  Available Online     </vt:lpstr>
      <vt:lpstr>….and all the best with your Academic Journey!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Advisement  Pre-Registration Forum August 14, 2020 12:30 pm – 2:00 pm</dc:title>
  <dc:creator>Tieca Harris</dc:creator>
  <cp:lastModifiedBy>Bryan D. Muir</cp:lastModifiedBy>
  <cp:revision>16</cp:revision>
  <dcterms:created xsi:type="dcterms:W3CDTF">2020-08-14T19:24:59Z</dcterms:created>
  <dcterms:modified xsi:type="dcterms:W3CDTF">2024-12-12T20:19:37Z</dcterms:modified>
</cp:coreProperties>
</file>